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62"/>
  </p:handoutMasterIdLst>
  <p:sldIdLst>
    <p:sldId id="256" r:id="rId2"/>
    <p:sldId id="262" r:id="rId3"/>
    <p:sldId id="320" r:id="rId4"/>
    <p:sldId id="257" r:id="rId5"/>
    <p:sldId id="263" r:id="rId6"/>
    <p:sldId id="264" r:id="rId7"/>
    <p:sldId id="265" r:id="rId8"/>
    <p:sldId id="267" r:id="rId9"/>
    <p:sldId id="269" r:id="rId10"/>
    <p:sldId id="270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1" r:id="rId21"/>
    <p:sldId id="282" r:id="rId22"/>
    <p:sldId id="283" r:id="rId23"/>
    <p:sldId id="279" r:id="rId24"/>
    <p:sldId id="280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300" r:id="rId40"/>
    <p:sldId id="298" r:id="rId41"/>
    <p:sldId id="299" r:id="rId42"/>
    <p:sldId id="303" r:id="rId43"/>
    <p:sldId id="302" r:id="rId44"/>
    <p:sldId id="30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4650" autoAdjust="0"/>
    <p:restoredTop sz="94620" autoAdjust="0"/>
  </p:normalViewPr>
  <p:slideViewPr>
    <p:cSldViewPr snapToGrid="0">
      <p:cViewPr varScale="1">
        <p:scale>
          <a:sx n="108" d="100"/>
          <a:sy n="108" d="100"/>
        </p:scale>
        <p:origin x="1458" y="162"/>
      </p:cViewPr>
      <p:guideLst/>
    </p:cSldViewPr>
  </p:slideViewPr>
  <p:outlineViewPr>
    <p:cViewPr>
      <p:scale>
        <a:sx n="33" d="100"/>
        <a:sy n="33" d="100"/>
      </p:scale>
      <p:origin x="0" y="-130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100B2B6-DB5F-426A-9090-9F8AE4A81F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1FA67B-21C9-4A13-BA61-AF45E6028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90C32-411B-4E22-890D-75C8C8A3636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A1344C-A9D1-49FE-A26D-C04E4AC596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A2400F-A277-4E12-B02F-F4EFF6DF8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D73A8-C7CA-44C5-8F24-A6BF212C593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68272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8000" y="1295400"/>
            <a:ext cx="10972800" cy="20574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cs typeface="+mn-cs"/>
              </a:rPr>
              <a:t>Julio Santisteban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447800"/>
            <a:ext cx="103632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2667000"/>
            <a:ext cx="8534400" cy="533400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492876"/>
            <a:ext cx="1428751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572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s-PE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92876"/>
            <a:ext cx="1524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16776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1311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451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Julio Santisteban</a:t>
            </a: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066801"/>
            <a:ext cx="111760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" y="6492876"/>
            <a:ext cx="1428751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s-PE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  <p:pic>
        <p:nvPicPr>
          <p:cNvPr id="12" name="Picture 4" descr="https://cs.ucsp.edu.pe/scgi2018/images/logo_departamento_cs.png">
            <a:extLst>
              <a:ext uri="{FF2B5EF4-FFF2-40B4-BE49-F238E27FC236}">
                <a16:creationId xmlns:a16="http://schemas.microsoft.com/office/drawing/2014/main" id="{CBD89F57-1D31-48AD-A812-5F2C32F1C2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57" y="43075"/>
            <a:ext cx="2896998" cy="67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70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5792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Julio Santisteban</a:t>
            </a: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800"/>
            </a:lvl1pPr>
            <a:lvl2pPr>
              <a:buSzPct val="60000"/>
              <a:buFontTx/>
              <a:buBlip>
                <a:blip r:embed="rId2"/>
              </a:buBlip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s-PE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723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Julio Santisteban</a:t>
            </a: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1"/>
            <a:ext cx="5386917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1"/>
            <a:ext cx="5389033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s-PE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8458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87200" cy="762000"/>
          </a:xfrm>
        </p:spPr>
        <p:txBody>
          <a:bodyPr/>
          <a:lstStyle>
            <a:lvl1pPr marL="18288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422400" y="6477000"/>
            <a:ext cx="46736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  <p:pic>
        <p:nvPicPr>
          <p:cNvPr id="11" name="Picture 4" descr="https://cs.ucsp.edu.pe/scgi2018/images/logo_departamento_cs.png">
            <a:extLst>
              <a:ext uri="{FF2B5EF4-FFF2-40B4-BE49-F238E27FC236}">
                <a16:creationId xmlns:a16="http://schemas.microsoft.com/office/drawing/2014/main" id="{0FE28AFA-6076-4F80-A5D9-3B2F877DBD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57" y="43075"/>
            <a:ext cx="2896998" cy="67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80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422400" y="6477000"/>
            <a:ext cx="4673600" cy="381000"/>
          </a:xfrm>
        </p:spPr>
        <p:txBody>
          <a:bodyPr anchor="ctr">
            <a:normAutofit/>
          </a:bodyPr>
          <a:lstStyle>
            <a:lvl1pPr algn="r">
              <a:buNone/>
              <a:defRPr lang="en-US" sz="12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s-PE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2497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200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P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840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548D38FA-53EC-471F-9AB7-9655DAC2F2E9}" type="datetimeFigureOut">
              <a:rPr lang="es-PE" smtClean="0"/>
              <a:t>21/08/2024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224E1ABA-C7B5-4C82-A839-0193061AC54D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19825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ABF6-74E8-4C79-88CD-8B16C6874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1447799"/>
            <a:ext cx="10363200" cy="1729447"/>
          </a:xfrm>
        </p:spPr>
        <p:txBody>
          <a:bodyPr/>
          <a:lstStyle/>
          <a:p>
            <a:r>
              <a:rPr lang="es-PE" dirty="0" err="1"/>
              <a:t>Large</a:t>
            </a:r>
            <a:r>
              <a:rPr lang="es-PE" dirty="0"/>
              <a:t> </a:t>
            </a:r>
            <a:r>
              <a:rPr lang="es-PE" dirty="0" err="1"/>
              <a:t>Language</a:t>
            </a:r>
            <a:r>
              <a:rPr lang="es-PE" dirty="0"/>
              <a:t> </a:t>
            </a:r>
            <a:r>
              <a:rPr lang="es-PE" dirty="0" err="1"/>
              <a:t>Model</a:t>
            </a:r>
            <a:r>
              <a:rPr lang="es-PE" dirty="0"/>
              <a:t> desde cero</a:t>
            </a:r>
            <a:br>
              <a:rPr lang="es-PE" dirty="0"/>
            </a:br>
            <a:br>
              <a:rPr lang="es-PE" dirty="0"/>
            </a:br>
            <a:r>
              <a:rPr lang="es-PE" dirty="0"/>
              <a:t>Revisión de redes neuronales.</a:t>
            </a:r>
          </a:p>
        </p:txBody>
      </p:sp>
      <p:pic>
        <p:nvPicPr>
          <p:cNvPr id="1028" name="Picture 4" descr="https://cs.ucsp.edu.pe/scgi2018/images/logo_departamento_cs.png">
            <a:extLst>
              <a:ext uri="{FF2B5EF4-FFF2-40B4-BE49-F238E27FC236}">
                <a16:creationId xmlns:a16="http://schemas.microsoft.com/office/drawing/2014/main" id="{29D01EB1-B0A2-4E74-917E-E6C29A1A0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80" y="3680753"/>
            <a:ext cx="7640571" cy="178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191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A28B655-C7EF-4CB2-A12F-DDCD2AD0B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Neural Network Layers (</a:t>
            </a:r>
            <a:r>
              <a:rPr lang="en-AU" b="1" dirty="0" err="1"/>
              <a:t>torch.nn</a:t>
            </a:r>
            <a:r>
              <a:rPr lang="en-AU" b="1" dirty="0"/>
              <a:t>)</a:t>
            </a:r>
          </a:p>
          <a:p>
            <a:r>
              <a:rPr lang="en-AU" dirty="0"/>
              <a:t>Linear Layer (Fully-connected Layer)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D76F7DE-509B-4E71-82B3-3EBAA9C4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Pythorch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7C4C80-4FF5-4226-BCD0-DDA4685AB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144" y="2615265"/>
            <a:ext cx="8388511" cy="29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A39630E1-1926-4738-956B-2556417FA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Training &amp; Testing Neural Networks – in Python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CE0A092-E909-406D-90FD-5F71AEEC4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Pythorch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FDA2A8-12DD-4195-A7D9-93B1C555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11" y="2077824"/>
            <a:ext cx="8327254" cy="35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2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3D2E7D5-A64D-448E-8B54-831EC4720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b="1" dirty="0" err="1"/>
              <a:t>Major</a:t>
            </a:r>
            <a:r>
              <a:rPr lang="es-PE" b="1" dirty="0"/>
              <a:t> </a:t>
            </a:r>
            <a:r>
              <a:rPr lang="es-PE" b="1" dirty="0" err="1"/>
              <a:t>Components</a:t>
            </a:r>
            <a:r>
              <a:rPr lang="es-PE" b="1" dirty="0"/>
              <a:t> </a:t>
            </a:r>
            <a:r>
              <a:rPr lang="es-PE" b="1" dirty="0" err="1"/>
              <a:t>of</a:t>
            </a:r>
            <a:r>
              <a:rPr lang="es-PE" b="1" dirty="0"/>
              <a:t> </a:t>
            </a:r>
            <a:r>
              <a:rPr lang="es-PE" b="1" dirty="0" err="1"/>
              <a:t>PyTorch</a:t>
            </a:r>
            <a:endParaRPr lang="es-PE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AE676F8-CC08-4539-8135-B88FE2549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Pythorch</a:t>
            </a:r>
            <a:endParaRPr lang="es-PE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4FCBE5D-8C62-4D2D-8BFD-83B3F3136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5597536"/>
              </p:ext>
            </p:extLst>
          </p:nvPr>
        </p:nvGraphicFramePr>
        <p:xfrm>
          <a:off x="1724026" y="2118065"/>
          <a:ext cx="8943974" cy="35168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601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2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9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Package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  <a:endParaRPr lang="en-US" sz="2400" b="1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8503" marR="68503" marT="68503" marB="6850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torch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Tensor library like </a:t>
                      </a:r>
                      <a:r>
                        <a:rPr lang="en-US" sz="1600" dirty="0" err="1">
                          <a:effectLst/>
                        </a:rPr>
                        <a:t>NumPy</a:t>
                      </a:r>
                      <a:r>
                        <a:rPr lang="en-US" sz="1600" dirty="0">
                          <a:effectLst/>
                        </a:rPr>
                        <a:t>, with strong GPU support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torch.autograd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tape based automatic differentiation library that supports all differentiable Tensor operations in torch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640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effectLst/>
                        </a:rPr>
                        <a:t>torch.nn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 neural networks library deeply integrated with </a:t>
                      </a:r>
                      <a:r>
                        <a:rPr lang="en-US" sz="1600" dirty="0" err="1">
                          <a:effectLst/>
                        </a:rPr>
                        <a:t>autograd</a:t>
                      </a:r>
                      <a:r>
                        <a:rPr lang="en-US" sz="1600" dirty="0">
                          <a:effectLst/>
                        </a:rPr>
                        <a:t> designed for maximum flexibility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888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torch.optim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an optimization package to be used with </a:t>
                      </a:r>
                      <a:r>
                        <a:rPr lang="en-US" sz="1600" dirty="0" err="1">
                          <a:effectLst/>
                        </a:rPr>
                        <a:t>torch.nn</a:t>
                      </a:r>
                      <a:r>
                        <a:rPr lang="en-US" sz="1600" dirty="0">
                          <a:effectLst/>
                        </a:rPr>
                        <a:t> with standard optimization methods such as SGD, </a:t>
                      </a:r>
                      <a:r>
                        <a:rPr lang="en-US" sz="1600" dirty="0" err="1">
                          <a:effectLst/>
                        </a:rPr>
                        <a:t>RMSProp</a:t>
                      </a:r>
                      <a:r>
                        <a:rPr lang="en-US" sz="1600" dirty="0">
                          <a:effectLst/>
                        </a:rPr>
                        <a:t>, LBFGS, Adam etc.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92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effectLst/>
                        </a:rPr>
                        <a:t>torch.utils</a:t>
                      </a:r>
                      <a:endParaRPr lang="en-US" sz="1800" b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effectLst/>
                        </a:rPr>
                        <a:t>DataLoader</a:t>
                      </a:r>
                      <a:r>
                        <a:rPr lang="en-US" sz="1600" dirty="0">
                          <a:effectLst/>
                        </a:rPr>
                        <a:t>, Dataset and other utility functions for convenience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168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4AE50A3-E83D-47CD-98F0-45B1A9E7E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Torch.nn</a:t>
            </a:r>
            <a:r>
              <a:rPr lang="en-US" dirty="0"/>
              <a:t> : a neural networks library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CB654B-2657-4A40-88F1-CE04B11A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Pythorch</a:t>
            </a:r>
            <a:endParaRPr lang="es-PE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AA494F9-182F-4D9A-8E1C-37FAFA90E9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5483726"/>
              </p:ext>
            </p:extLst>
          </p:nvPr>
        </p:nvGraphicFramePr>
        <p:xfrm>
          <a:off x="1928742" y="2118065"/>
          <a:ext cx="8820000" cy="25287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65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4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Containers</a:t>
                      </a: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Module, Sequential,ModuleList,ParameterList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Convolution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Conv1d,Conv2d,Conv3d…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Recurrent</a:t>
                      </a:r>
                      <a:r>
                        <a:rPr lang="en-US" sz="1800" b="1" baseline="0">
                          <a:solidFill>
                            <a:srgbClr val="000000"/>
                          </a:solidFill>
                          <a:effectLst/>
                        </a:rPr>
                        <a:t>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RNN,LSTM,GRU,RNNCell…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Linear Layers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Linear, Bilinear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Non-</a:t>
                      </a:r>
                      <a:r>
                        <a:rPr lang="en-US" altLang="zh-CN" sz="1800" b="1">
                          <a:solidFill>
                            <a:srgbClr val="000000"/>
                          </a:solidFill>
                          <a:effectLst/>
                        </a:rPr>
                        <a:t>linear Activations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ReLU,Sigmoid,Tanh,LeakyReLU…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96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Loss Functions</a:t>
                      </a:r>
                      <a:endParaRPr lang="en-US" sz="1800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 err="1">
                          <a:solidFill>
                            <a:srgbClr val="000000"/>
                          </a:solidFill>
                          <a:effectLst/>
                        </a:rPr>
                        <a:t>NLLLoss,BCELoss,CrossEntropyLoss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…</a:t>
                      </a:r>
                    </a:p>
                  </a:txBody>
                  <a:tcPr marL="68503" marR="68503" marT="68503" marB="68503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288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DD20612-41FA-4C01-BFE5-79DB49332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Pythorch</a:t>
            </a:r>
            <a:endParaRPr lang="es-MX" dirty="0"/>
          </a:p>
          <a:p>
            <a:r>
              <a:rPr lang="en-AU" dirty="0"/>
              <a:t>Google </a:t>
            </a:r>
            <a:r>
              <a:rPr lang="en-AU" dirty="0" err="1"/>
              <a:t>Colaboratory</a:t>
            </a:r>
            <a:r>
              <a:rPr lang="en-AU" dirty="0"/>
              <a:t>  (</a:t>
            </a:r>
            <a:r>
              <a:rPr lang="en-AU" dirty="0">
                <a:hlinkClick r:id="rId2"/>
              </a:rPr>
              <a:t>https://colab.research.google.com</a:t>
            </a:r>
            <a:r>
              <a:rPr lang="en-AU" dirty="0"/>
              <a:t>)</a:t>
            </a:r>
          </a:p>
          <a:p>
            <a:r>
              <a:rPr lang="en-AU" dirty="0"/>
              <a:t>FMNIST Data Set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743B3C3-E8FA-4CBA-8EAA-6CFA56D7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Work</a:t>
            </a:r>
            <a:r>
              <a:rPr lang="es-MX" dirty="0"/>
              <a:t> </a:t>
            </a:r>
            <a:r>
              <a:rPr lang="es-MX" dirty="0" err="1"/>
              <a:t>Enviroment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88261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907C1CE-13CE-4EE5-8F39-C7DF300F5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The Fashion MNIST Data Set</a:t>
            </a:r>
            <a:endParaRPr lang="es-PE" b="1" dirty="0"/>
          </a:p>
          <a:p>
            <a:r>
              <a:rPr lang="en-AU" dirty="0" err="1"/>
              <a:t>Recopilacion</a:t>
            </a:r>
            <a:r>
              <a:rPr lang="en-AU" dirty="0"/>
              <a:t> de </a:t>
            </a:r>
            <a:r>
              <a:rPr lang="en-AU" dirty="0" err="1"/>
              <a:t>imagenes</a:t>
            </a:r>
            <a:r>
              <a:rPr lang="en-AU" dirty="0"/>
              <a:t> de </a:t>
            </a:r>
            <a:r>
              <a:rPr lang="en-AU" dirty="0" err="1"/>
              <a:t>Zalando</a:t>
            </a:r>
            <a:endParaRPr lang="en-AU" dirty="0"/>
          </a:p>
          <a:p>
            <a:r>
              <a:rPr lang="en-AU" dirty="0"/>
              <a:t>60,000 </a:t>
            </a:r>
            <a:r>
              <a:rPr lang="en-AU" dirty="0" err="1"/>
              <a:t>imagenes</a:t>
            </a:r>
            <a:endParaRPr lang="es-PE" dirty="0"/>
          </a:p>
          <a:p>
            <a:r>
              <a:rPr lang="en-AU" dirty="0"/>
              <a:t>10,000 test </a:t>
            </a:r>
            <a:r>
              <a:rPr lang="en-AU" dirty="0" err="1"/>
              <a:t>imagenes</a:t>
            </a:r>
            <a:endParaRPr lang="en-AU" dirty="0"/>
          </a:p>
          <a:p>
            <a:r>
              <a:rPr lang="en-AU" dirty="0" err="1"/>
              <a:t>Imagenes</a:t>
            </a:r>
            <a:endParaRPr lang="en-AU" dirty="0"/>
          </a:p>
          <a:p>
            <a:pPr lvl="1"/>
            <a:r>
              <a:rPr lang="en-AU" dirty="0"/>
              <a:t>28 x 28 pixels</a:t>
            </a:r>
          </a:p>
          <a:p>
            <a:pPr lvl="1"/>
            <a:r>
              <a:rPr lang="en-AU" dirty="0"/>
              <a:t>10 </a:t>
            </a:r>
            <a:r>
              <a:rPr lang="en-AU" dirty="0" err="1"/>
              <a:t>categorias</a:t>
            </a:r>
            <a:endParaRPr lang="es-PE" dirty="0"/>
          </a:p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9DEFB02-69F8-472C-9520-F89CCE7C2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FMNIST Data Set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51D76C-F466-4E60-A4ED-8763FA29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34" y="1937857"/>
            <a:ext cx="4010161" cy="346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1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8DA7096-E6F6-416C-9C1C-9A2CBB722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Categorias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44EF1D2-29E3-45F5-B44E-FA40335E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FMNIST Data Set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7B9CEF-C6AE-47BA-AA4C-46ED9286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39" y="2432807"/>
            <a:ext cx="7104675" cy="27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44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EBEACFE2-93C3-4C55-B088-23EBAC7D9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Open</a:t>
            </a:r>
          </a:p>
          <a:p>
            <a:pPr lvl="1"/>
            <a:r>
              <a:rPr lang="en-AU" dirty="0">
                <a:hlinkClick r:id="rId2"/>
              </a:rPr>
              <a:t>https://colab.research.google.com</a:t>
            </a:r>
            <a:endParaRPr lang="en-AU" dirty="0"/>
          </a:p>
          <a:p>
            <a:pPr lvl="1"/>
            <a:r>
              <a:rPr lang="en-AU" dirty="0"/>
              <a:t>File:  </a:t>
            </a:r>
            <a:r>
              <a:rPr lang="en-US" dirty="0" err="1"/>
              <a:t>Working_with_the_FMNIST_dataset.ipynb</a:t>
            </a:r>
            <a:r>
              <a:rPr lang="en-AU" dirty="0"/>
              <a:t> </a:t>
            </a:r>
          </a:p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59F4E58-6A7D-4D2C-BE7C-5F279BAC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FMNIST Data Set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BD7026-883F-4438-A9CD-4122863D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282" y="3186811"/>
            <a:ext cx="4857750" cy="2162175"/>
          </a:xfrm>
          <a:prstGeom prst="rect">
            <a:avLst/>
          </a:prstGeom>
        </p:spPr>
      </p:pic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9C4B90E8-1FA5-425D-AAD2-1638AB0F6371}"/>
              </a:ext>
            </a:extLst>
          </p:cNvPr>
          <p:cNvSpPr/>
          <p:nvPr/>
        </p:nvSpPr>
        <p:spPr>
          <a:xfrm rot="3642326">
            <a:off x="6097466" y="2341173"/>
            <a:ext cx="380161" cy="2767216"/>
          </a:xfrm>
          <a:prstGeom prst="down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0612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75F7B0D-E639-4C0C-9E9E-7AC513D79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D30FA47-4838-4429-A988-31BAE1A8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- </a:t>
            </a:r>
            <a:r>
              <a:rPr lang="en-AU" dirty="0"/>
              <a:t>FMNIST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4CD4A08-583F-4C29-B527-E4A27CEB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91" y="2390862"/>
            <a:ext cx="7673528" cy="32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40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E57025-31AF-4D79-9A03-11F93438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- </a:t>
            </a:r>
            <a:r>
              <a:rPr lang="en-AU" dirty="0"/>
              <a:t>FMNIST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B6B5AAD-2AFB-4969-B07D-87708E0AE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449" y="1066800"/>
            <a:ext cx="9781902" cy="50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83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B1C082F-6A62-4802-8159-20145477B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b="1" dirty="0"/>
              <a:t>Dr. Julio Omar Santisteban Pablo</a:t>
            </a:r>
          </a:p>
          <a:p>
            <a:pPr lvl="1"/>
            <a:r>
              <a:rPr lang="es-PE" dirty="0"/>
              <a:t>Doctor en Ciencia de la Computación por la Universidad Nacional de San Agustín de Arequipa. </a:t>
            </a:r>
            <a:r>
              <a:rPr lang="es-PE" dirty="0" err="1"/>
              <a:t>MSc</a:t>
            </a:r>
            <a:r>
              <a:rPr lang="es-PE" dirty="0"/>
              <a:t>. </a:t>
            </a:r>
            <a:r>
              <a:rPr lang="es-PE" dirty="0" err="1"/>
              <a:t>GradCert</a:t>
            </a:r>
            <a:r>
              <a:rPr lang="es-PE" dirty="0"/>
              <a:t>.  en </a:t>
            </a:r>
            <a:r>
              <a:rPr lang="es-PE" dirty="0" err="1"/>
              <a:t>Internetworking</a:t>
            </a:r>
            <a:r>
              <a:rPr lang="es-PE" dirty="0"/>
              <a:t> por la </a:t>
            </a:r>
            <a:r>
              <a:rPr lang="es-PE" dirty="0" err="1"/>
              <a:t>University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PE" dirty="0" err="1"/>
              <a:t>Technology</a:t>
            </a:r>
            <a:r>
              <a:rPr lang="es-PE" dirty="0"/>
              <a:t> </a:t>
            </a:r>
            <a:r>
              <a:rPr lang="es-PE" dirty="0" err="1"/>
              <a:t>Sydney</a:t>
            </a:r>
            <a:r>
              <a:rPr lang="es-PE" dirty="0"/>
              <a:t>, Australia. </a:t>
            </a:r>
            <a:r>
              <a:rPr lang="es-PE" dirty="0" err="1"/>
              <a:t>Dip</a:t>
            </a:r>
            <a:r>
              <a:rPr lang="es-PE" dirty="0"/>
              <a:t>. en </a:t>
            </a:r>
            <a:r>
              <a:rPr lang="es-PE" dirty="0" err="1"/>
              <a:t>Information</a:t>
            </a:r>
            <a:r>
              <a:rPr lang="es-PE" dirty="0"/>
              <a:t> </a:t>
            </a:r>
            <a:r>
              <a:rPr lang="es-PE" dirty="0" err="1"/>
              <a:t>Technology</a:t>
            </a:r>
            <a:r>
              <a:rPr lang="es-PE" dirty="0"/>
              <a:t> por el South Western </a:t>
            </a:r>
            <a:r>
              <a:rPr lang="es-PE" dirty="0" err="1"/>
              <a:t>Sydney</a:t>
            </a:r>
            <a:r>
              <a:rPr lang="es-PE" dirty="0"/>
              <a:t> </a:t>
            </a:r>
            <a:r>
              <a:rPr lang="es-PE" dirty="0" err="1"/>
              <a:t>Institute</a:t>
            </a:r>
            <a:r>
              <a:rPr lang="es-PE" dirty="0"/>
              <a:t>, Australia.</a:t>
            </a:r>
            <a:endParaRPr lang="es-MX" b="1" dirty="0"/>
          </a:p>
          <a:p>
            <a:r>
              <a:rPr lang="es-PE" b="1" dirty="0" err="1"/>
              <a:t>MSc</a:t>
            </a:r>
            <a:r>
              <a:rPr lang="es-PE" b="1" dirty="0"/>
              <a:t>. Rosa </a:t>
            </a:r>
            <a:r>
              <a:rPr lang="es-PE" b="1" dirty="0" err="1"/>
              <a:t>Paccotacya</a:t>
            </a:r>
            <a:r>
              <a:rPr lang="es-PE" b="1" dirty="0"/>
              <a:t> Yanque</a:t>
            </a:r>
          </a:p>
          <a:p>
            <a:r>
              <a:rPr lang="es-PE" b="1" dirty="0"/>
              <a:t>Dra. Julissa Giuliana Villanueva Llerena</a:t>
            </a:r>
          </a:p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81F3E6F-F675-46CC-9ABC-36CED02C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Expositores</a:t>
            </a:r>
          </a:p>
        </p:txBody>
      </p:sp>
    </p:spTree>
    <p:extLst>
      <p:ext uri="{BB962C8B-B14F-4D97-AF65-F5344CB8AC3E}">
        <p14:creationId xmlns:p14="http://schemas.microsoft.com/office/powerpoint/2010/main" val="540555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1834209F-9DFC-4E26-91A9-302D35D28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220A151-3956-437E-9964-40853EB9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- </a:t>
            </a:r>
            <a:r>
              <a:rPr lang="es-MX" dirty="0" err="1"/>
              <a:t>weights</a:t>
            </a:r>
            <a:r>
              <a:rPr lang="es-MX" dirty="0"/>
              <a:t> and </a:t>
            </a:r>
            <a:r>
              <a:rPr lang="es-MX" dirty="0" err="1"/>
              <a:t>biases</a:t>
            </a:r>
            <a:endParaRPr lang="es-PE" dirty="0"/>
          </a:p>
        </p:txBody>
      </p:sp>
      <p:pic>
        <p:nvPicPr>
          <p:cNvPr id="1026" name="Picture 2" descr="A two-input neuron.">
            <a:extLst>
              <a:ext uri="{FF2B5EF4-FFF2-40B4-BE49-F238E27FC236}">
                <a16:creationId xmlns:a16="http://schemas.microsoft.com/office/drawing/2014/main" id="{91CD694A-0825-43B4-AAAA-61D41441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764" y="2313487"/>
            <a:ext cx="5085272" cy="305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18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ECDC86F-B16E-47A8-99D4-BEECE4F41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3B18681-E3D7-4FC9-9500-C9C16D62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- </a:t>
            </a:r>
            <a:r>
              <a:rPr lang="es-MX" dirty="0" err="1"/>
              <a:t>weights</a:t>
            </a:r>
            <a:r>
              <a:rPr lang="es-MX" dirty="0"/>
              <a:t> and </a:t>
            </a:r>
            <a:r>
              <a:rPr lang="es-MX" dirty="0" err="1"/>
              <a:t>biases</a:t>
            </a:r>
            <a:endParaRPr lang="es-PE" dirty="0"/>
          </a:p>
        </p:txBody>
      </p:sp>
      <p:pic>
        <p:nvPicPr>
          <p:cNvPr id="2050" name="Picture 2" descr="https://miro.medium.com/v2/resize:fit:700/1*JGE6iz64dQ8NtZ2Yg0DEcQ.png">
            <a:extLst>
              <a:ext uri="{FF2B5EF4-FFF2-40B4-BE49-F238E27FC236}">
                <a16:creationId xmlns:a16="http://schemas.microsoft.com/office/drawing/2014/main" id="{D3916E4F-353A-4188-9419-1C2908215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853" y="1600199"/>
            <a:ext cx="7793897" cy="427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09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FE57025-31AF-4D79-9A03-11F934381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- </a:t>
            </a:r>
            <a:r>
              <a:rPr lang="en-AU" dirty="0"/>
              <a:t>FMNIST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DA207E8-1C34-49FA-B8A6-FC60CC37A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449" y="1066800"/>
            <a:ext cx="9781902" cy="50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00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58F10D9-CB53-4421-B83B-A992C9569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- </a:t>
            </a:r>
            <a:r>
              <a:rPr lang="en-AU" dirty="0"/>
              <a:t>FMNIST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772A039-F9F1-4842-85C0-99F9DFDDE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259" y="1066800"/>
            <a:ext cx="9872281" cy="50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08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46CF28E-8AEA-4EF5-9EF3-23E85D5A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– </a:t>
            </a:r>
            <a:r>
              <a:rPr lang="en-AU" dirty="0"/>
              <a:t>FMNIST - Parameters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4B7C7A3-C465-4F9A-81E2-9C812D35D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780" y="1066800"/>
            <a:ext cx="8685239" cy="505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DB83F28-D78E-4B5B-826F-A3D6BC01F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007" y="1066800"/>
            <a:ext cx="10966785" cy="505936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1E06EA3-496B-42BB-BB68-F83F5DEE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– </a:t>
            </a:r>
            <a:r>
              <a:rPr lang="en-AU" dirty="0"/>
              <a:t>FMNIST - layers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43526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319E9AD-2C3B-4178-AA13-F699B65B2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400" y="2077244"/>
            <a:ext cx="6858000" cy="3038475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84C42C6-181C-4F3B-8E33-ED75C37C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– </a:t>
            </a:r>
            <a:r>
              <a:rPr lang="en-AU" dirty="0"/>
              <a:t>FMNIST – Activation Function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87312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00AEA55-8754-48C1-B2C4-358389CE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– </a:t>
            </a:r>
            <a:r>
              <a:rPr lang="en-AU" dirty="0"/>
              <a:t>FMNIST – </a:t>
            </a:r>
            <a:r>
              <a:rPr lang="en-AU" dirty="0" err="1"/>
              <a:t>Softmax</a:t>
            </a:r>
            <a:endParaRPr lang="es-PE" dirty="0"/>
          </a:p>
        </p:txBody>
      </p:sp>
      <p:pic>
        <p:nvPicPr>
          <p:cNvPr id="3074" name="Picture 2" descr="https://images.contentstack.io/v3/assets/bltac01ee6daa3a1e14/blte5e1674e3883fab3/65ef8ba4039fdd4df8335b7c/img_blog_image1_inline_(2).png?width=2240&amp;disable=upscale&amp;auto=webp">
            <a:extLst>
              <a:ext uri="{FF2B5EF4-FFF2-40B4-BE49-F238E27FC236}">
                <a16:creationId xmlns:a16="http://schemas.microsoft.com/office/drawing/2014/main" id="{D749BC85-F209-4BD5-BF7F-C3A3AA0B73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739106"/>
            <a:ext cx="6096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94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2BC8176-CE67-41E6-81A4-F50907EBA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PE" sz="1600" dirty="0" err="1">
                <a:latin typeface="Consolas" panose="020B0609020204030204" pitchFamily="49" charset="0"/>
              </a:rPr>
              <a:t>class</a:t>
            </a:r>
            <a:r>
              <a:rPr lang="es-PE" sz="1600" dirty="0">
                <a:latin typeface="Consolas" panose="020B0609020204030204" pitchFamily="49" charset="0"/>
              </a:rPr>
              <a:t> FMNIST(</a:t>
            </a:r>
            <a:r>
              <a:rPr lang="es-PE" sz="1600" dirty="0" err="1">
                <a:latin typeface="Consolas" panose="020B0609020204030204" pitchFamily="49" charset="0"/>
              </a:rPr>
              <a:t>nn.Module</a:t>
            </a:r>
            <a:r>
              <a:rPr lang="es-PE" sz="16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</a:t>
            </a:r>
            <a:r>
              <a:rPr lang="es-PE" sz="1600" dirty="0" err="1">
                <a:latin typeface="Consolas" panose="020B0609020204030204" pitchFamily="49" charset="0"/>
              </a:rPr>
              <a:t>def</a:t>
            </a:r>
            <a:r>
              <a:rPr lang="es-PE" sz="1600" dirty="0">
                <a:latin typeface="Consolas" panose="020B0609020204030204" pitchFamily="49" charset="0"/>
              </a:rPr>
              <a:t> __</a:t>
            </a:r>
            <a:r>
              <a:rPr lang="es-PE" sz="1600" dirty="0" err="1">
                <a:latin typeface="Consolas" panose="020B0609020204030204" pitchFamily="49" charset="0"/>
              </a:rPr>
              <a:t>init</a:t>
            </a:r>
            <a:r>
              <a:rPr lang="es-PE" sz="1600" dirty="0">
                <a:latin typeface="Consolas" panose="020B0609020204030204" pitchFamily="49" charset="0"/>
              </a:rPr>
              <a:t>__(</a:t>
            </a:r>
            <a:r>
              <a:rPr lang="es-PE" sz="1600" dirty="0" err="1">
                <a:latin typeface="Consolas" panose="020B0609020204030204" pitchFamily="49" charset="0"/>
              </a:rPr>
              <a:t>self</a:t>
            </a:r>
            <a:r>
              <a:rPr lang="es-PE" sz="16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super().__</a:t>
            </a:r>
            <a:r>
              <a:rPr lang="es-PE" sz="1600" dirty="0" err="1">
                <a:latin typeface="Consolas" panose="020B0609020204030204" pitchFamily="49" charset="0"/>
              </a:rPr>
              <a:t>init</a:t>
            </a:r>
            <a:r>
              <a:rPr lang="es-PE" sz="1600" dirty="0">
                <a:latin typeface="Consolas" panose="020B0609020204030204" pitchFamily="49" charset="0"/>
              </a:rPr>
              <a:t>__()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self.fc1 = </a:t>
            </a:r>
            <a:r>
              <a:rPr lang="es-PE" sz="1600" dirty="0" err="1">
                <a:latin typeface="Consolas" panose="020B0609020204030204" pitchFamily="49" charset="0"/>
              </a:rPr>
              <a:t>nn.Linear</a:t>
            </a:r>
            <a:r>
              <a:rPr lang="es-PE" sz="1600" dirty="0">
                <a:latin typeface="Consolas" panose="020B0609020204030204" pitchFamily="49" charset="0"/>
              </a:rPr>
              <a:t>(784, 128)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self.fc2 = </a:t>
            </a:r>
            <a:r>
              <a:rPr lang="es-PE" sz="1600" dirty="0" err="1">
                <a:latin typeface="Consolas" panose="020B0609020204030204" pitchFamily="49" charset="0"/>
              </a:rPr>
              <a:t>nn.Linear</a:t>
            </a:r>
            <a:r>
              <a:rPr lang="es-PE" sz="1600" dirty="0">
                <a:latin typeface="Consolas" panose="020B0609020204030204" pitchFamily="49" charset="0"/>
              </a:rPr>
              <a:t>(128,64)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self.fc3 = </a:t>
            </a:r>
            <a:r>
              <a:rPr lang="es-PE" sz="1600" dirty="0" err="1">
                <a:latin typeface="Consolas" panose="020B0609020204030204" pitchFamily="49" charset="0"/>
              </a:rPr>
              <a:t>nn.Linear</a:t>
            </a:r>
            <a:r>
              <a:rPr lang="es-PE" sz="1600" dirty="0">
                <a:latin typeface="Consolas" panose="020B0609020204030204" pitchFamily="49" charset="0"/>
              </a:rPr>
              <a:t>(64,10)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</a:t>
            </a:r>
            <a:r>
              <a:rPr lang="es-PE" sz="1600" dirty="0" err="1">
                <a:latin typeface="Consolas" panose="020B0609020204030204" pitchFamily="49" charset="0"/>
              </a:rPr>
              <a:t>def</a:t>
            </a:r>
            <a:r>
              <a:rPr lang="es-PE" sz="1600" dirty="0">
                <a:latin typeface="Consolas" panose="020B0609020204030204" pitchFamily="49" charset="0"/>
              </a:rPr>
              <a:t> forward(</a:t>
            </a:r>
            <a:r>
              <a:rPr lang="es-PE" sz="1600" dirty="0" err="1">
                <a:latin typeface="Consolas" panose="020B0609020204030204" pitchFamily="49" charset="0"/>
              </a:rPr>
              <a:t>self</a:t>
            </a:r>
            <a:r>
              <a:rPr lang="es-PE" sz="1600" dirty="0">
                <a:latin typeface="Consolas" panose="020B0609020204030204" pitchFamily="49" charset="0"/>
              </a:rPr>
              <a:t>, x):</a:t>
            </a:r>
          </a:p>
          <a:p>
            <a:pPr marL="0" indent="0">
              <a:buNone/>
            </a:pPr>
            <a:r>
              <a:rPr lang="es-MX" sz="1600" dirty="0">
                <a:latin typeface="Consolas" panose="020B0609020204030204" pitchFamily="49" charset="0"/>
              </a:rPr>
              <a:t> </a:t>
            </a:r>
            <a:r>
              <a:rPr lang="es-PE" sz="1600" dirty="0">
                <a:latin typeface="Consolas" panose="020B0609020204030204" pitchFamily="49" charset="0"/>
              </a:rPr>
              <a:t>   ...</a:t>
            </a:r>
          </a:p>
          <a:p>
            <a:pPr marL="0" indent="0">
              <a:buNone/>
            </a:pPr>
            <a:br>
              <a:rPr lang="es-PE" sz="1600" dirty="0">
                <a:latin typeface="Consolas" panose="020B0609020204030204" pitchFamily="49" charset="0"/>
              </a:rPr>
            </a:br>
            <a:r>
              <a:rPr lang="es-PE" sz="1600" dirty="0" err="1">
                <a:latin typeface="Consolas" panose="020B0609020204030204" pitchFamily="49" charset="0"/>
              </a:rPr>
              <a:t>model</a:t>
            </a:r>
            <a:r>
              <a:rPr lang="es-PE" sz="1600" dirty="0">
                <a:latin typeface="Consolas" panose="020B0609020204030204" pitchFamily="49" charset="0"/>
              </a:rPr>
              <a:t> = FMNIST()</a:t>
            </a:r>
          </a:p>
          <a:p>
            <a:pPr marL="0" indent="0">
              <a:buNone/>
            </a:pPr>
            <a:endParaRPr lang="es-PE" sz="14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F7EF32B-CB10-425D-A438-715C15BE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– </a:t>
            </a:r>
            <a:r>
              <a:rPr lang="en-AU" dirty="0"/>
              <a:t>FMNIST</a:t>
            </a:r>
            <a:endParaRPr lang="es-PE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897D052-FBA3-4507-9BE3-FB5410B1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58130" y="1872143"/>
            <a:ext cx="7133870" cy="368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2844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EE1A3ED-F140-42A7-9A8E-1E524B324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7691" y="2253893"/>
            <a:ext cx="6236618" cy="3459891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6F4B60C-37B4-4751-983C-5BE22731F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– </a:t>
            </a:r>
            <a:r>
              <a:rPr lang="es-MX" dirty="0" err="1"/>
              <a:t>nn.Linear</a:t>
            </a:r>
            <a:r>
              <a:rPr lang="es-MX" dirty="0"/>
              <a:t>()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50632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87B31F4-73E4-4251-8EC6-1CEE0ED5D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Revisión de redes neuronales</a:t>
            </a:r>
          </a:p>
          <a:p>
            <a:r>
              <a:rPr lang="es-MX" dirty="0"/>
              <a:t>Introducción a los Word </a:t>
            </a:r>
            <a:r>
              <a:rPr lang="es-MX" dirty="0" err="1"/>
              <a:t>Embeddings</a:t>
            </a:r>
            <a:endParaRPr lang="es-MX" dirty="0"/>
          </a:p>
          <a:p>
            <a:r>
              <a:rPr lang="es-MX" dirty="0"/>
              <a:t>Fundamentos teóricos del modelo </a:t>
            </a:r>
            <a:r>
              <a:rPr lang="es-MX" dirty="0" err="1"/>
              <a:t>Transformer</a:t>
            </a:r>
            <a:endParaRPr lang="es-MX" dirty="0"/>
          </a:p>
          <a:p>
            <a:r>
              <a:rPr lang="es-MX" dirty="0"/>
              <a:t>Codificación</a:t>
            </a:r>
          </a:p>
          <a:p>
            <a:r>
              <a:rPr lang="es-MX" dirty="0"/>
              <a:t>Aplicaciones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CA428E1-5D32-4CD2-AA80-4E9216CC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6252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9008BE02-3B2F-4B10-9CDE-3A0D43484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/>
              <a:t>Forward()</a:t>
            </a:r>
          </a:p>
          <a:p>
            <a:r>
              <a:rPr lang="es-MX" dirty="0"/>
              <a:t>Define la estructura del modelo, los componentes y el orden de las diferentes capas de la NN.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D8E5485-EED3-4F94-9440-0921773F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– </a:t>
            </a:r>
            <a:r>
              <a:rPr lang="en-AU" dirty="0"/>
              <a:t>forward()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546628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2BC8176-CE67-41E6-81A4-F50907EBA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1"/>
            <a:ext cx="4651730" cy="5333999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PE" sz="1600" dirty="0" err="1">
                <a:latin typeface="Consolas" panose="020B0609020204030204" pitchFamily="49" charset="0"/>
              </a:rPr>
              <a:t>class</a:t>
            </a:r>
            <a:r>
              <a:rPr lang="es-PE" sz="1600" dirty="0">
                <a:latin typeface="Consolas" panose="020B0609020204030204" pitchFamily="49" charset="0"/>
              </a:rPr>
              <a:t> FMNIST(</a:t>
            </a:r>
            <a:r>
              <a:rPr lang="es-PE" sz="1600" dirty="0" err="1">
                <a:latin typeface="Consolas" panose="020B0609020204030204" pitchFamily="49" charset="0"/>
              </a:rPr>
              <a:t>nn.Module</a:t>
            </a:r>
            <a:r>
              <a:rPr lang="es-PE" sz="16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</a:t>
            </a:r>
            <a:r>
              <a:rPr lang="es-PE" sz="1600" dirty="0" err="1">
                <a:latin typeface="Consolas" panose="020B0609020204030204" pitchFamily="49" charset="0"/>
              </a:rPr>
              <a:t>def</a:t>
            </a:r>
            <a:r>
              <a:rPr lang="es-PE" sz="1600" dirty="0">
                <a:latin typeface="Consolas" panose="020B0609020204030204" pitchFamily="49" charset="0"/>
              </a:rPr>
              <a:t> __</a:t>
            </a:r>
            <a:r>
              <a:rPr lang="es-PE" sz="1600" dirty="0" err="1">
                <a:latin typeface="Consolas" panose="020B0609020204030204" pitchFamily="49" charset="0"/>
              </a:rPr>
              <a:t>init</a:t>
            </a:r>
            <a:r>
              <a:rPr lang="es-PE" sz="1600" dirty="0">
                <a:latin typeface="Consolas" panose="020B0609020204030204" pitchFamily="49" charset="0"/>
              </a:rPr>
              <a:t>__(</a:t>
            </a:r>
            <a:r>
              <a:rPr lang="es-PE" sz="1600" dirty="0" err="1">
                <a:latin typeface="Consolas" panose="020B0609020204030204" pitchFamily="49" charset="0"/>
              </a:rPr>
              <a:t>self</a:t>
            </a:r>
            <a:r>
              <a:rPr lang="es-PE" sz="16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super().__</a:t>
            </a:r>
            <a:r>
              <a:rPr lang="es-PE" sz="1600" dirty="0" err="1">
                <a:latin typeface="Consolas" panose="020B0609020204030204" pitchFamily="49" charset="0"/>
              </a:rPr>
              <a:t>init</a:t>
            </a:r>
            <a:r>
              <a:rPr lang="es-PE" sz="1600" dirty="0">
                <a:latin typeface="Consolas" panose="020B0609020204030204" pitchFamily="49" charset="0"/>
              </a:rPr>
              <a:t>__()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self.fc1 = </a:t>
            </a:r>
            <a:r>
              <a:rPr lang="es-PE" sz="1600" dirty="0" err="1">
                <a:latin typeface="Consolas" panose="020B0609020204030204" pitchFamily="49" charset="0"/>
              </a:rPr>
              <a:t>nn.Linear</a:t>
            </a:r>
            <a:r>
              <a:rPr lang="es-PE" sz="1600" dirty="0">
                <a:latin typeface="Consolas" panose="020B0609020204030204" pitchFamily="49" charset="0"/>
              </a:rPr>
              <a:t>(784, 128)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self.fc2 = </a:t>
            </a:r>
            <a:r>
              <a:rPr lang="es-PE" sz="1600" dirty="0" err="1">
                <a:latin typeface="Consolas" panose="020B0609020204030204" pitchFamily="49" charset="0"/>
              </a:rPr>
              <a:t>nn.Linear</a:t>
            </a:r>
            <a:r>
              <a:rPr lang="es-PE" sz="1600" dirty="0">
                <a:latin typeface="Consolas" panose="020B0609020204030204" pitchFamily="49" charset="0"/>
              </a:rPr>
              <a:t>(128,64)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self.fc3 = </a:t>
            </a:r>
            <a:r>
              <a:rPr lang="es-PE" sz="1600" dirty="0" err="1">
                <a:latin typeface="Consolas" panose="020B0609020204030204" pitchFamily="49" charset="0"/>
              </a:rPr>
              <a:t>nn.Linear</a:t>
            </a:r>
            <a:r>
              <a:rPr lang="es-PE" sz="1600" dirty="0">
                <a:latin typeface="Consolas" panose="020B0609020204030204" pitchFamily="49" charset="0"/>
              </a:rPr>
              <a:t>(64,10)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</a:t>
            </a:r>
            <a:r>
              <a:rPr lang="es-PE" sz="1600" dirty="0" err="1">
                <a:latin typeface="Consolas" panose="020B0609020204030204" pitchFamily="49" charset="0"/>
              </a:rPr>
              <a:t>def</a:t>
            </a:r>
            <a:r>
              <a:rPr lang="es-PE" sz="1600" dirty="0">
                <a:latin typeface="Consolas" panose="020B0609020204030204" pitchFamily="49" charset="0"/>
              </a:rPr>
              <a:t> forward(</a:t>
            </a:r>
            <a:r>
              <a:rPr lang="es-PE" sz="1600" dirty="0" err="1">
                <a:latin typeface="Consolas" panose="020B0609020204030204" pitchFamily="49" charset="0"/>
              </a:rPr>
              <a:t>self</a:t>
            </a:r>
            <a:r>
              <a:rPr lang="es-PE" sz="1600" dirty="0">
                <a:latin typeface="Consolas" panose="020B0609020204030204" pitchFamily="49" charset="0"/>
              </a:rPr>
              <a:t>, x):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x = </a:t>
            </a:r>
            <a:r>
              <a:rPr lang="es-PE" sz="1600" dirty="0" err="1">
                <a:latin typeface="Consolas" panose="020B0609020204030204" pitchFamily="49" charset="0"/>
              </a:rPr>
              <a:t>x.view</a:t>
            </a:r>
            <a:r>
              <a:rPr lang="es-PE" sz="1600" dirty="0">
                <a:latin typeface="Consolas" panose="020B0609020204030204" pitchFamily="49" charset="0"/>
              </a:rPr>
              <a:t>(</a:t>
            </a:r>
            <a:r>
              <a:rPr lang="es-PE" sz="1600" dirty="0" err="1">
                <a:latin typeface="Consolas" panose="020B0609020204030204" pitchFamily="49" charset="0"/>
              </a:rPr>
              <a:t>x.shape</a:t>
            </a:r>
            <a:r>
              <a:rPr lang="es-PE" sz="1600" dirty="0">
                <a:latin typeface="Consolas" panose="020B0609020204030204" pitchFamily="49" charset="0"/>
              </a:rPr>
              <a:t>[0], -1)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x = </a:t>
            </a:r>
            <a:r>
              <a:rPr lang="es-PE" sz="1600" dirty="0" err="1">
                <a:latin typeface="Consolas" panose="020B0609020204030204" pitchFamily="49" charset="0"/>
              </a:rPr>
              <a:t>F.relu</a:t>
            </a:r>
            <a:r>
              <a:rPr lang="es-PE" sz="1600" dirty="0">
                <a:latin typeface="Consolas" panose="020B0609020204030204" pitchFamily="49" charset="0"/>
              </a:rPr>
              <a:t>(self.</a:t>
            </a:r>
            <a:r>
              <a:rPr lang="es-PE" sz="1600" dirty="0">
                <a:solidFill>
                  <a:srgbClr val="FF0000"/>
                </a:solidFill>
                <a:latin typeface="Consolas" panose="020B0609020204030204" pitchFamily="49" charset="0"/>
              </a:rPr>
              <a:t>fc1</a:t>
            </a:r>
            <a:r>
              <a:rPr lang="es-PE" sz="1600" dirty="0">
                <a:latin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x = </a:t>
            </a:r>
            <a:r>
              <a:rPr lang="es-PE" sz="1600" dirty="0" err="1">
                <a:latin typeface="Consolas" panose="020B0609020204030204" pitchFamily="49" charset="0"/>
              </a:rPr>
              <a:t>F.relu</a:t>
            </a:r>
            <a:r>
              <a:rPr lang="es-PE" sz="1600" dirty="0">
                <a:latin typeface="Consolas" panose="020B0609020204030204" pitchFamily="49" charset="0"/>
              </a:rPr>
              <a:t>(self.</a:t>
            </a:r>
            <a:r>
              <a:rPr lang="es-PE" sz="1600" dirty="0">
                <a:solidFill>
                  <a:srgbClr val="FF0000"/>
                </a:solidFill>
                <a:latin typeface="Consolas" panose="020B0609020204030204" pitchFamily="49" charset="0"/>
              </a:rPr>
              <a:t>fc2</a:t>
            </a:r>
            <a:r>
              <a:rPr lang="es-PE" sz="1600" dirty="0">
                <a:latin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x = self.</a:t>
            </a:r>
            <a:r>
              <a:rPr lang="es-PE" sz="1600" dirty="0">
                <a:solidFill>
                  <a:srgbClr val="FF0000"/>
                </a:solidFill>
                <a:latin typeface="Consolas" panose="020B0609020204030204" pitchFamily="49" charset="0"/>
              </a:rPr>
              <a:t>fc3</a:t>
            </a:r>
            <a:r>
              <a:rPr lang="es-PE" sz="1600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x = </a:t>
            </a:r>
            <a:r>
              <a:rPr lang="es-PE" sz="1600" dirty="0" err="1">
                <a:latin typeface="Consolas" panose="020B0609020204030204" pitchFamily="49" charset="0"/>
              </a:rPr>
              <a:t>F.log_softmax</a:t>
            </a:r>
            <a:r>
              <a:rPr lang="es-PE" sz="1600" dirty="0">
                <a:latin typeface="Consolas" panose="020B0609020204030204" pitchFamily="49" charset="0"/>
              </a:rPr>
              <a:t>(x, </a:t>
            </a:r>
            <a:r>
              <a:rPr lang="es-PE" sz="1600" dirty="0" err="1">
                <a:latin typeface="Consolas" panose="020B0609020204030204" pitchFamily="49" charset="0"/>
              </a:rPr>
              <a:t>dim</a:t>
            </a:r>
            <a:r>
              <a:rPr lang="es-PE" sz="1600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s-PE" sz="1600" dirty="0">
                <a:latin typeface="Consolas" panose="020B0609020204030204" pitchFamily="49" charset="0"/>
              </a:rPr>
              <a:t>    </a:t>
            </a:r>
            <a:r>
              <a:rPr lang="es-PE" sz="1600" dirty="0" err="1">
                <a:latin typeface="Consolas" panose="020B0609020204030204" pitchFamily="49" charset="0"/>
              </a:rPr>
              <a:t>return</a:t>
            </a:r>
            <a:r>
              <a:rPr lang="es-PE" sz="1600" dirty="0">
                <a:latin typeface="Consolas" panose="020B0609020204030204" pitchFamily="49" charset="0"/>
              </a:rPr>
              <a:t> x</a:t>
            </a:r>
          </a:p>
          <a:p>
            <a:pPr marL="0" indent="0">
              <a:buNone/>
            </a:pPr>
            <a:br>
              <a:rPr lang="es-PE" sz="1600" dirty="0">
                <a:latin typeface="Consolas" panose="020B0609020204030204" pitchFamily="49" charset="0"/>
              </a:rPr>
            </a:br>
            <a:r>
              <a:rPr lang="es-PE" sz="1600" dirty="0" err="1">
                <a:latin typeface="Consolas" panose="020B0609020204030204" pitchFamily="49" charset="0"/>
              </a:rPr>
              <a:t>model</a:t>
            </a:r>
            <a:r>
              <a:rPr lang="es-PE" sz="1600" dirty="0">
                <a:latin typeface="Consolas" panose="020B0609020204030204" pitchFamily="49" charset="0"/>
              </a:rPr>
              <a:t> = FMNIST()</a:t>
            </a:r>
          </a:p>
          <a:p>
            <a:pPr marL="0" indent="0">
              <a:buNone/>
            </a:pPr>
            <a:endParaRPr lang="es-PE" sz="14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F7EF32B-CB10-425D-A438-715C15BE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NN – </a:t>
            </a:r>
            <a:r>
              <a:rPr lang="en-AU" dirty="0"/>
              <a:t>forward()</a:t>
            </a:r>
            <a:endParaRPr lang="es-PE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8897D052-FBA3-4507-9BE3-FB5410B1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58130" y="1872143"/>
            <a:ext cx="7133870" cy="368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4B2B7C5-B8D1-4E50-A4A7-0AAA9663E244}"/>
              </a:ext>
            </a:extLst>
          </p:cNvPr>
          <p:cNvSpPr/>
          <p:nvPr/>
        </p:nvSpPr>
        <p:spPr>
          <a:xfrm>
            <a:off x="7390841" y="5497369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dirty="0">
                <a:solidFill>
                  <a:srgbClr val="FF0000"/>
                </a:solidFill>
                <a:latin typeface="Consolas" panose="020B0609020204030204" pitchFamily="49" charset="0"/>
              </a:rPr>
              <a:t>fc1        fc2           fc3    </a:t>
            </a:r>
            <a:endParaRPr lang="es-P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287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1E26FAD-FBE8-49F4-A21A-4A7C6266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1"/>
            <a:ext cx="11176000" cy="5333999"/>
          </a:xfrm>
        </p:spPr>
        <p:txBody>
          <a:bodyPr/>
          <a:lstStyle/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File: Tensors_1.ipynb</a:t>
            </a:r>
          </a:p>
          <a:p>
            <a:pPr marL="0" indent="0">
              <a:buNone/>
            </a:pP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</a:t>
            </a:r>
            <a:endParaRPr lang="es-MX" sz="18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 = </a:t>
            </a: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torch.zeros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(4,3)  </a:t>
            </a:r>
            <a:r>
              <a:rPr lang="es-MX" sz="1800" dirty="0">
                <a:latin typeface="Consolas" panose="020B0609020204030204" pitchFamily="49" charset="0"/>
              </a:rPr>
              <a:t>	# crear un tensor 4x3 de 0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 </a:t>
            </a:r>
            <a:r>
              <a:rPr lang="es-MX" sz="1800" dirty="0">
                <a:latin typeface="Consolas" panose="020B0609020204030204" pitchFamily="49" charset="0"/>
              </a:rPr>
              <a:t> 				# imprime el tensor </a:t>
            </a:r>
          </a:p>
          <a:p>
            <a:pPr marL="0" indent="0">
              <a:buNone/>
            </a:pP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w.size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s-MX" sz="1800" dirty="0">
                <a:latin typeface="Consolas" panose="020B0609020204030204" pitchFamily="49" charset="0"/>
              </a:rPr>
              <a:t>			# muestra el tamaño del tensor</a:t>
            </a:r>
          </a:p>
          <a:p>
            <a:pPr marL="0" indent="0">
              <a:buNone/>
            </a:pP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w.shape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s-MX" sz="1800" dirty="0">
                <a:latin typeface="Consolas" panose="020B0609020204030204" pitchFamily="49" charset="0"/>
              </a:rPr>
              <a:t>			# es un alias de </a:t>
            </a:r>
            <a:r>
              <a:rPr lang="es-MX" sz="1800" dirty="0" err="1">
                <a:latin typeface="Consolas" panose="020B0609020204030204" pitchFamily="49" charset="0"/>
              </a:rPr>
              <a:t>size</a:t>
            </a:r>
            <a:r>
              <a:rPr lang="es-MX" sz="18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 = </a:t>
            </a: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torch.randn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(4,3) </a:t>
            </a:r>
            <a:r>
              <a:rPr lang="es-MX" sz="1800" dirty="0">
                <a:latin typeface="Consolas" panose="020B0609020204030204" pitchFamily="49" charset="0"/>
              </a:rPr>
              <a:t>		# Distribución normal con media 0 y desviación estándar 1.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 = </a:t>
            </a: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torch.randn_like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(w) </a:t>
            </a:r>
            <a:r>
              <a:rPr lang="es-MX" sz="1800" dirty="0">
                <a:latin typeface="Consolas" panose="020B0609020204030204" pitchFamily="49" charset="0"/>
              </a:rPr>
              <a:t>	# crear un tensor aleatorio con las dimensiones de w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</a:t>
            </a:r>
          </a:p>
          <a:p>
            <a:pPr marL="0" indent="0">
              <a:buNone/>
            </a:pP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w.fill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_(1) </a:t>
            </a:r>
            <a:r>
              <a:rPr lang="es-MX" sz="1800" dirty="0">
                <a:latin typeface="Consolas" panose="020B0609020204030204" pitchFamily="49" charset="0"/>
              </a:rPr>
              <a:t>			# llenar el tensor de 1</a:t>
            </a:r>
          </a:p>
          <a:p>
            <a:pPr marL="0" indent="0">
              <a:buNone/>
            </a:pP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</a:t>
            </a:r>
          </a:p>
          <a:p>
            <a:pPr marL="0" indent="0">
              <a:buNone/>
            </a:pP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w.view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(3,4) </a:t>
            </a:r>
            <a:r>
              <a:rPr lang="es-MX" sz="1800" dirty="0">
                <a:latin typeface="Consolas" panose="020B0609020204030204" pitchFamily="49" charset="0"/>
              </a:rPr>
              <a:t>			# redimensionar el tensor</a:t>
            </a:r>
          </a:p>
          <a:p>
            <a:pPr marL="0" indent="0">
              <a:buNone/>
            </a:pP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w.view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(3,-1) </a:t>
            </a:r>
            <a:r>
              <a:rPr lang="es-MX" sz="1800" dirty="0">
                <a:latin typeface="Consolas" panose="020B0609020204030204" pitchFamily="49" charset="0"/>
              </a:rPr>
              <a:t>			# -1 se usa para que se deduzca el tamaño</a:t>
            </a:r>
          </a:p>
          <a:p>
            <a:pPr marL="0" indent="0">
              <a:buNone/>
            </a:pP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w.numpy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s-MX" sz="1800" dirty="0">
                <a:latin typeface="Consolas" panose="020B0609020204030204" pitchFamily="49" charset="0"/>
              </a:rPr>
              <a:t>			# convertir tensor a </a:t>
            </a:r>
            <a:r>
              <a:rPr lang="es-MX" sz="1800" dirty="0" err="1">
                <a:latin typeface="Consolas" panose="020B0609020204030204" pitchFamily="49" charset="0"/>
              </a:rPr>
              <a:t>numpy</a:t>
            </a:r>
            <a:r>
              <a:rPr lang="es-MX" sz="1800" dirty="0">
                <a:latin typeface="Consolas" panose="020B0609020204030204" pitchFamily="49" charset="0"/>
              </a:rPr>
              <a:t> array, ambos comparten memoria</a:t>
            </a:r>
          </a:p>
          <a:p>
            <a:pPr marL="0" indent="0">
              <a:buNone/>
            </a:pP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type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w.numpy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())</a:t>
            </a:r>
            <a:r>
              <a:rPr lang="es-MX" sz="1800" dirty="0">
                <a:latin typeface="Consolas" panose="020B0609020204030204" pitchFamily="49" charset="0"/>
              </a:rPr>
              <a:t>		# confirmamos el tipo de dato </a:t>
            </a:r>
            <a:endParaRPr lang="es-PE" sz="18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AAB2F4C-1C4B-4AB8-A75D-1005859F8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Tensors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78954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1BF0799-A1E4-4EE2-86D0-B61B2B18B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 err="1"/>
              <a:t>batch</a:t>
            </a:r>
            <a:endParaRPr lang="es-MX" b="1" dirty="0"/>
          </a:p>
          <a:p>
            <a:pPr lvl="1"/>
            <a:r>
              <a:rPr lang="es-MX" dirty="0"/>
              <a:t>Se divide los datos de entrenamiento en bloques, en este caso 64</a:t>
            </a:r>
          </a:p>
          <a:p>
            <a:pPr marL="0" indent="0">
              <a:buNone/>
            </a:pPr>
            <a:r>
              <a:rPr lang="es-MX" b="1" dirty="0" err="1"/>
              <a:t>epoch</a:t>
            </a:r>
            <a:endParaRPr lang="es-MX" b="1" dirty="0"/>
          </a:p>
          <a:p>
            <a:pPr lvl="1"/>
            <a:r>
              <a:rPr lang="es-MX" dirty="0"/>
              <a:t>Es una iteración de todos los datos de entrenamiento</a:t>
            </a:r>
          </a:p>
          <a:p>
            <a:pPr marL="0" indent="0">
              <a:buNone/>
            </a:pPr>
            <a:r>
              <a:rPr lang="es-MX" b="1" dirty="0"/>
              <a:t>Training</a:t>
            </a:r>
          </a:p>
          <a:p>
            <a:r>
              <a:rPr lang="es-MX" dirty="0"/>
              <a:t>Identificar data/</a:t>
            </a:r>
            <a:r>
              <a:rPr lang="es-MX" dirty="0" err="1"/>
              <a:t>imagenes</a:t>
            </a:r>
            <a:r>
              <a:rPr lang="es-MX" dirty="0"/>
              <a:t> y su categoría</a:t>
            </a:r>
          </a:p>
          <a:p>
            <a:r>
              <a:rPr lang="es-MX" dirty="0"/>
              <a:t>Forward </a:t>
            </a:r>
            <a:r>
              <a:rPr lang="es-MX" dirty="0" err="1"/>
              <a:t>pass</a:t>
            </a:r>
            <a:endParaRPr lang="es-MX" dirty="0"/>
          </a:p>
          <a:p>
            <a:r>
              <a:rPr lang="es-MX" dirty="0"/>
              <a:t>Calcular </a:t>
            </a:r>
            <a:r>
              <a:rPr lang="es-MX" dirty="0" err="1"/>
              <a:t>loss</a:t>
            </a:r>
            <a:r>
              <a:rPr lang="es-MX" dirty="0"/>
              <a:t>/error de la </a:t>
            </a:r>
            <a:r>
              <a:rPr lang="es-MX" dirty="0" err="1"/>
              <a:t>network</a:t>
            </a:r>
            <a:r>
              <a:rPr lang="es-MX" dirty="0"/>
              <a:t> por </a:t>
            </a:r>
            <a:r>
              <a:rPr lang="es-MX" dirty="0" err="1"/>
              <a:t>batch</a:t>
            </a:r>
            <a:endParaRPr lang="es-MX" dirty="0"/>
          </a:p>
          <a:p>
            <a:r>
              <a:rPr lang="es-MX" dirty="0"/>
              <a:t>Actualizar </a:t>
            </a:r>
            <a:r>
              <a:rPr lang="es-MX" dirty="0" err="1"/>
              <a:t>weights</a:t>
            </a:r>
            <a:r>
              <a:rPr lang="es-MX" dirty="0"/>
              <a:t>/pesos de la neural </a:t>
            </a:r>
            <a:r>
              <a:rPr lang="es-MX" dirty="0" err="1"/>
              <a:t>network</a:t>
            </a:r>
            <a:endParaRPr lang="es-MX" dirty="0"/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DB32BD6-E6F5-4574-BCB0-86E637BD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Training </a:t>
            </a:r>
            <a:r>
              <a:rPr lang="es-MX" dirty="0" err="1"/>
              <a:t>the</a:t>
            </a:r>
            <a:r>
              <a:rPr lang="es-MX" dirty="0"/>
              <a:t> Network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5594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FAC66E41-BB9A-4AC1-9DCE-A7262382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1"/>
            <a:ext cx="5776286" cy="5059363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PE" sz="1400" dirty="0" err="1">
                <a:latin typeface="Consolas" panose="020B0609020204030204" pitchFamily="49" charset="0"/>
              </a:rPr>
              <a:t>from</a:t>
            </a:r>
            <a:r>
              <a:rPr lang="es-PE" sz="1400" dirty="0">
                <a:latin typeface="Consolas" panose="020B0609020204030204" pitchFamily="49" charset="0"/>
              </a:rPr>
              <a:t> </a:t>
            </a:r>
            <a:r>
              <a:rPr lang="es-PE" sz="1400" dirty="0" err="1">
                <a:latin typeface="Consolas" panose="020B0609020204030204" pitchFamily="49" charset="0"/>
              </a:rPr>
              <a:t>torch</a:t>
            </a:r>
            <a:r>
              <a:rPr lang="es-PE" sz="1400" dirty="0">
                <a:latin typeface="Consolas" panose="020B0609020204030204" pitchFamily="49" charset="0"/>
              </a:rPr>
              <a:t> </a:t>
            </a:r>
            <a:r>
              <a:rPr lang="es-PE" sz="1400" dirty="0" err="1">
                <a:latin typeface="Consolas" panose="020B0609020204030204" pitchFamily="49" charset="0"/>
              </a:rPr>
              <a:t>import</a:t>
            </a:r>
            <a:r>
              <a:rPr lang="es-PE" sz="1400" dirty="0">
                <a:latin typeface="Consolas" panose="020B0609020204030204" pitchFamily="49" charset="0"/>
              </a:rPr>
              <a:t> </a:t>
            </a:r>
            <a:r>
              <a:rPr lang="es-PE" sz="1400" dirty="0" err="1">
                <a:latin typeface="Consolas" panose="020B0609020204030204" pitchFamily="49" charset="0"/>
              </a:rPr>
              <a:t>optim</a:t>
            </a:r>
            <a:endParaRPr lang="es-PE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s-PE" sz="1400" dirty="0">
                <a:latin typeface="Consolas" panose="020B0609020204030204" pitchFamily="49" charset="0"/>
              </a:rPr>
            </a:br>
            <a:r>
              <a:rPr lang="es-PE" sz="1400" dirty="0" err="1">
                <a:latin typeface="Consolas" panose="020B0609020204030204" pitchFamily="49" charset="0"/>
              </a:rPr>
              <a:t>criterion</a:t>
            </a:r>
            <a:r>
              <a:rPr lang="es-PE" sz="1400" dirty="0">
                <a:latin typeface="Consolas" panose="020B0609020204030204" pitchFamily="49" charset="0"/>
              </a:rPr>
              <a:t> = </a:t>
            </a:r>
            <a:r>
              <a:rPr lang="es-PE" sz="1400" dirty="0" err="1">
                <a:latin typeface="Consolas" panose="020B0609020204030204" pitchFamily="49" charset="0"/>
              </a:rPr>
              <a:t>nn.NLLLoss</a:t>
            </a:r>
            <a:r>
              <a:rPr lang="es-PE" sz="1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400" dirty="0" err="1">
                <a:latin typeface="Consolas" panose="020B0609020204030204" pitchFamily="49" charset="0"/>
              </a:rPr>
              <a:t>optimizer</a:t>
            </a:r>
            <a:r>
              <a:rPr lang="es-PE" sz="1400" dirty="0">
                <a:latin typeface="Consolas" panose="020B0609020204030204" pitchFamily="49" charset="0"/>
              </a:rPr>
              <a:t> = </a:t>
            </a:r>
            <a:r>
              <a:rPr lang="es-PE" sz="1400" dirty="0" err="1">
                <a:latin typeface="Consolas" panose="020B0609020204030204" pitchFamily="49" charset="0"/>
              </a:rPr>
              <a:t>optim.SGD</a:t>
            </a:r>
            <a:r>
              <a:rPr lang="es-PE" sz="1400" dirty="0">
                <a:latin typeface="Consolas" panose="020B0609020204030204" pitchFamily="49" charset="0"/>
              </a:rPr>
              <a:t>(</a:t>
            </a:r>
            <a:r>
              <a:rPr lang="es-PE" sz="1400" dirty="0" err="1">
                <a:latin typeface="Consolas" panose="020B0609020204030204" pitchFamily="49" charset="0"/>
              </a:rPr>
              <a:t>model.parameters</a:t>
            </a:r>
            <a:r>
              <a:rPr lang="es-PE" sz="1400" dirty="0">
                <a:latin typeface="Consolas" panose="020B0609020204030204" pitchFamily="49" charset="0"/>
              </a:rPr>
              <a:t>(), </a:t>
            </a:r>
            <a:r>
              <a:rPr lang="es-PE" sz="1400" dirty="0" err="1">
                <a:latin typeface="Consolas" panose="020B0609020204030204" pitchFamily="49" charset="0"/>
              </a:rPr>
              <a:t>lr</a:t>
            </a:r>
            <a:r>
              <a:rPr lang="es-PE" sz="1400" dirty="0">
                <a:latin typeface="Consolas" panose="020B0609020204030204" pitchFamily="49" charset="0"/>
              </a:rPr>
              <a:t>=0.01)</a:t>
            </a:r>
          </a:p>
          <a:p>
            <a:pPr marL="0" indent="0">
              <a:buNone/>
            </a:pPr>
            <a:br>
              <a:rPr lang="es-PE" sz="1400" dirty="0">
                <a:latin typeface="Consolas" panose="020B0609020204030204" pitchFamily="49" charset="0"/>
              </a:rPr>
            </a:br>
            <a:r>
              <a:rPr lang="es-PE" sz="1400" dirty="0" err="1">
                <a:latin typeface="Consolas" panose="020B0609020204030204" pitchFamily="49" charset="0"/>
              </a:rPr>
              <a:t>num_epochs</a:t>
            </a:r>
            <a:r>
              <a:rPr lang="es-PE" sz="1400" dirty="0">
                <a:latin typeface="Consolas" panose="020B0609020204030204" pitchFamily="49" charset="0"/>
              </a:rPr>
              <a:t> = 3</a:t>
            </a:r>
          </a:p>
          <a:p>
            <a:pPr marL="0" indent="0">
              <a:buNone/>
            </a:pPr>
            <a:br>
              <a:rPr lang="es-PE" sz="1400" dirty="0">
                <a:latin typeface="Consolas" panose="020B0609020204030204" pitchFamily="49" charset="0"/>
              </a:rPr>
            </a:br>
            <a:r>
              <a:rPr lang="es-PE" sz="1400" dirty="0" err="1">
                <a:latin typeface="Consolas" panose="020B0609020204030204" pitchFamily="49" charset="0"/>
              </a:rPr>
              <a:t>for</a:t>
            </a:r>
            <a:r>
              <a:rPr lang="es-PE" sz="1400" dirty="0">
                <a:latin typeface="Consolas" panose="020B0609020204030204" pitchFamily="49" charset="0"/>
              </a:rPr>
              <a:t> i in </a:t>
            </a:r>
            <a:r>
              <a:rPr lang="es-PE" sz="1400" dirty="0" err="1">
                <a:latin typeface="Consolas" panose="020B0609020204030204" pitchFamily="49" charset="0"/>
              </a:rPr>
              <a:t>range</a:t>
            </a:r>
            <a:r>
              <a:rPr lang="es-PE" sz="1400" dirty="0">
                <a:latin typeface="Consolas" panose="020B0609020204030204" pitchFamily="49" charset="0"/>
              </a:rPr>
              <a:t>(</a:t>
            </a:r>
            <a:r>
              <a:rPr lang="es-PE" sz="1400" dirty="0" err="1">
                <a:latin typeface="Consolas" panose="020B0609020204030204" pitchFamily="49" charset="0"/>
              </a:rPr>
              <a:t>num_epochs</a:t>
            </a:r>
            <a:r>
              <a:rPr lang="es-PE" sz="1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</a:t>
            </a:r>
            <a:r>
              <a:rPr lang="es-PE" sz="1400" dirty="0" err="1">
                <a:latin typeface="Consolas" panose="020B0609020204030204" pitchFamily="49" charset="0"/>
              </a:rPr>
              <a:t>cum_loss</a:t>
            </a:r>
            <a:r>
              <a:rPr lang="es-PE" sz="1400" dirty="0">
                <a:latin typeface="Consolas" panose="020B0609020204030204" pitchFamily="49" charset="0"/>
              </a:rPr>
              <a:t> = 0</a:t>
            </a:r>
          </a:p>
          <a:p>
            <a:pPr marL="0" indent="0">
              <a:buNone/>
            </a:pPr>
            <a:br>
              <a:rPr lang="es-PE" sz="1400" dirty="0">
                <a:latin typeface="Consolas" panose="020B0609020204030204" pitchFamily="49" charset="0"/>
              </a:rPr>
            </a:br>
            <a:r>
              <a:rPr lang="es-PE" sz="1400" dirty="0">
                <a:latin typeface="Consolas" panose="020B0609020204030204" pitchFamily="49" charset="0"/>
              </a:rPr>
              <a:t>    </a:t>
            </a:r>
            <a:r>
              <a:rPr lang="es-PE" sz="1400" dirty="0" err="1">
                <a:latin typeface="Consolas" panose="020B0609020204030204" pitchFamily="49" charset="0"/>
              </a:rPr>
              <a:t>for</a:t>
            </a:r>
            <a:r>
              <a:rPr lang="es-PE" sz="1400" dirty="0">
                <a:latin typeface="Consolas" panose="020B0609020204030204" pitchFamily="49" charset="0"/>
              </a:rPr>
              <a:t> </a:t>
            </a:r>
            <a:r>
              <a:rPr lang="es-PE" sz="1400" dirty="0" err="1">
                <a:latin typeface="Consolas" panose="020B0609020204030204" pitchFamily="49" charset="0"/>
              </a:rPr>
              <a:t>images</a:t>
            </a:r>
            <a:r>
              <a:rPr lang="es-PE" sz="1400" dirty="0">
                <a:latin typeface="Consolas" panose="020B0609020204030204" pitchFamily="49" charset="0"/>
              </a:rPr>
              <a:t>, </a:t>
            </a:r>
            <a:r>
              <a:rPr lang="es-PE" sz="1400" dirty="0" err="1">
                <a:latin typeface="Consolas" panose="020B0609020204030204" pitchFamily="49" charset="0"/>
              </a:rPr>
              <a:t>labels</a:t>
            </a:r>
            <a:r>
              <a:rPr lang="es-PE" sz="1400" dirty="0">
                <a:latin typeface="Consolas" panose="020B0609020204030204" pitchFamily="49" charset="0"/>
              </a:rPr>
              <a:t> in </a:t>
            </a:r>
            <a:r>
              <a:rPr lang="es-PE" sz="1400" dirty="0" err="1">
                <a:latin typeface="Consolas" panose="020B0609020204030204" pitchFamily="49" charset="0"/>
              </a:rPr>
              <a:t>trainloader</a:t>
            </a:r>
            <a:r>
              <a:rPr lang="es-PE" sz="14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    </a:t>
            </a:r>
            <a:r>
              <a:rPr lang="es-PE" sz="1400" dirty="0" err="1">
                <a:latin typeface="Consolas" panose="020B0609020204030204" pitchFamily="49" charset="0"/>
              </a:rPr>
              <a:t>optimizer.zero_grad</a:t>
            </a:r>
            <a:r>
              <a:rPr lang="es-PE" sz="1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    output = </a:t>
            </a:r>
            <a:r>
              <a:rPr lang="es-PE" sz="1400" dirty="0" err="1">
                <a:latin typeface="Consolas" panose="020B0609020204030204" pitchFamily="49" charset="0"/>
              </a:rPr>
              <a:t>model</a:t>
            </a:r>
            <a:r>
              <a:rPr lang="es-PE" sz="1400" dirty="0">
                <a:latin typeface="Consolas" panose="020B0609020204030204" pitchFamily="49" charset="0"/>
              </a:rPr>
              <a:t>(</a:t>
            </a:r>
            <a:r>
              <a:rPr lang="es-PE" sz="1400" dirty="0" err="1">
                <a:latin typeface="Consolas" panose="020B0609020204030204" pitchFamily="49" charset="0"/>
              </a:rPr>
              <a:t>images</a:t>
            </a:r>
            <a:r>
              <a:rPr lang="es-PE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    </a:t>
            </a:r>
            <a:r>
              <a:rPr lang="es-PE" sz="1400" dirty="0" err="1">
                <a:latin typeface="Consolas" panose="020B0609020204030204" pitchFamily="49" charset="0"/>
              </a:rPr>
              <a:t>loss</a:t>
            </a:r>
            <a:r>
              <a:rPr lang="es-PE" sz="1400" dirty="0">
                <a:latin typeface="Consolas" panose="020B0609020204030204" pitchFamily="49" charset="0"/>
              </a:rPr>
              <a:t> = </a:t>
            </a:r>
            <a:r>
              <a:rPr lang="es-PE" sz="1400" dirty="0" err="1">
                <a:latin typeface="Consolas" panose="020B0609020204030204" pitchFamily="49" charset="0"/>
              </a:rPr>
              <a:t>criterion</a:t>
            </a:r>
            <a:r>
              <a:rPr lang="es-PE" sz="1400" dirty="0">
                <a:latin typeface="Consolas" panose="020B0609020204030204" pitchFamily="49" charset="0"/>
              </a:rPr>
              <a:t>(output, </a:t>
            </a:r>
            <a:r>
              <a:rPr lang="es-PE" sz="1400" dirty="0" err="1">
                <a:latin typeface="Consolas" panose="020B0609020204030204" pitchFamily="49" charset="0"/>
              </a:rPr>
              <a:t>labels</a:t>
            </a:r>
            <a:r>
              <a:rPr lang="es-PE" sz="14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    </a:t>
            </a:r>
            <a:r>
              <a:rPr lang="es-PE" sz="1400" dirty="0" err="1">
                <a:latin typeface="Consolas" panose="020B0609020204030204" pitchFamily="49" charset="0"/>
              </a:rPr>
              <a:t>loss.backward</a:t>
            </a:r>
            <a:r>
              <a:rPr lang="es-PE" sz="1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    </a:t>
            </a:r>
            <a:r>
              <a:rPr lang="es-PE" sz="1400" dirty="0" err="1">
                <a:latin typeface="Consolas" panose="020B0609020204030204" pitchFamily="49" charset="0"/>
              </a:rPr>
              <a:t>optimizer.step</a:t>
            </a:r>
            <a:r>
              <a:rPr lang="es-PE" sz="1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    </a:t>
            </a:r>
            <a:r>
              <a:rPr lang="es-PE" sz="1400" dirty="0" err="1">
                <a:latin typeface="Consolas" panose="020B0609020204030204" pitchFamily="49" charset="0"/>
              </a:rPr>
              <a:t>cum_loss</a:t>
            </a:r>
            <a:r>
              <a:rPr lang="es-PE" sz="1400" dirty="0">
                <a:latin typeface="Consolas" panose="020B0609020204030204" pitchFamily="49" charset="0"/>
              </a:rPr>
              <a:t> += </a:t>
            </a:r>
            <a:r>
              <a:rPr lang="es-PE" sz="1400" dirty="0" err="1">
                <a:latin typeface="Consolas" panose="020B0609020204030204" pitchFamily="49" charset="0"/>
              </a:rPr>
              <a:t>loss.item</a:t>
            </a:r>
            <a:r>
              <a:rPr lang="es-PE" sz="14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 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</a:t>
            </a:r>
            <a:r>
              <a:rPr lang="es-PE" sz="1400" dirty="0" err="1">
                <a:latin typeface="Consolas" panose="020B0609020204030204" pitchFamily="49" charset="0"/>
              </a:rPr>
              <a:t>print</a:t>
            </a:r>
            <a:r>
              <a:rPr lang="es-PE" sz="1400" dirty="0">
                <a:latin typeface="Consolas" panose="020B0609020204030204" pitchFamily="49" charset="0"/>
              </a:rPr>
              <a:t>(</a:t>
            </a:r>
            <a:r>
              <a:rPr lang="es-PE" sz="1400" dirty="0" err="1">
                <a:latin typeface="Consolas" panose="020B0609020204030204" pitchFamily="49" charset="0"/>
              </a:rPr>
              <a:t>f"Training</a:t>
            </a:r>
            <a:r>
              <a:rPr lang="es-PE" sz="1400" dirty="0">
                <a:latin typeface="Consolas" panose="020B0609020204030204" pitchFamily="49" charset="0"/>
              </a:rPr>
              <a:t> </a:t>
            </a:r>
            <a:r>
              <a:rPr lang="es-PE" sz="1400" dirty="0" err="1">
                <a:latin typeface="Consolas" panose="020B0609020204030204" pitchFamily="49" charset="0"/>
              </a:rPr>
              <a:t>loss</a:t>
            </a:r>
            <a:r>
              <a:rPr lang="es-PE" sz="1400" dirty="0">
                <a:latin typeface="Consolas" panose="020B0609020204030204" pitchFamily="49" charset="0"/>
              </a:rPr>
              <a:t>: {</a:t>
            </a:r>
            <a:r>
              <a:rPr lang="es-PE" sz="1400" dirty="0" err="1">
                <a:latin typeface="Consolas" panose="020B0609020204030204" pitchFamily="49" charset="0"/>
              </a:rPr>
              <a:t>cum_loss</a:t>
            </a:r>
            <a:r>
              <a:rPr lang="es-PE" sz="1400" dirty="0">
                <a:latin typeface="Consolas" panose="020B0609020204030204" pitchFamily="49" charset="0"/>
              </a:rPr>
              <a:t>/</a:t>
            </a:r>
            <a:r>
              <a:rPr lang="es-PE" sz="1400" dirty="0" err="1">
                <a:latin typeface="Consolas" panose="020B0609020204030204" pitchFamily="49" charset="0"/>
              </a:rPr>
              <a:t>len</a:t>
            </a:r>
            <a:r>
              <a:rPr lang="es-PE" sz="1400" dirty="0">
                <a:latin typeface="Consolas" panose="020B0609020204030204" pitchFamily="49" charset="0"/>
              </a:rPr>
              <a:t>(</a:t>
            </a:r>
            <a:r>
              <a:rPr lang="es-PE" sz="1400" dirty="0" err="1">
                <a:latin typeface="Consolas" panose="020B0609020204030204" pitchFamily="49" charset="0"/>
              </a:rPr>
              <a:t>trainloader</a:t>
            </a:r>
            <a:r>
              <a:rPr lang="es-PE" sz="1400" dirty="0">
                <a:latin typeface="Consolas" panose="020B0609020204030204" pitchFamily="49" charset="0"/>
              </a:rPr>
              <a:t>)}")</a:t>
            </a:r>
          </a:p>
          <a:p>
            <a:pPr marL="0" indent="0">
              <a:buNone/>
            </a:pPr>
            <a:endParaRPr lang="es-PE" sz="18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8C81E8A-3F98-47EA-B28E-70AEB693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Training </a:t>
            </a:r>
            <a:r>
              <a:rPr lang="es-MX" dirty="0" err="1"/>
              <a:t>the</a:t>
            </a:r>
            <a:r>
              <a:rPr lang="es-MX" dirty="0"/>
              <a:t> Network</a:t>
            </a:r>
            <a:endParaRPr lang="es-PE" dirty="0"/>
          </a:p>
        </p:txBody>
      </p:sp>
      <p:sp>
        <p:nvSpPr>
          <p:cNvPr id="4" name="Marcador de contenido 1">
            <a:extLst>
              <a:ext uri="{FF2B5EF4-FFF2-40B4-BE49-F238E27FC236}">
                <a16:creationId xmlns:a16="http://schemas.microsoft.com/office/drawing/2014/main" id="{1FF7AAA9-41B6-49D4-9049-1BFA5E40AAE9}"/>
              </a:ext>
            </a:extLst>
          </p:cNvPr>
          <p:cNvSpPr txBox="1">
            <a:spLocks/>
          </p:cNvSpPr>
          <p:nvPr/>
        </p:nvSpPr>
        <p:spPr bwMode="auto">
          <a:xfrm>
            <a:off x="6627302" y="1066800"/>
            <a:ext cx="5026403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MX" sz="1800" b="1" dirty="0">
                <a:latin typeface="Consolas" panose="020B0609020204030204" pitchFamily="49" charset="0"/>
              </a:rPr>
              <a:t>Training </a:t>
            </a:r>
            <a:r>
              <a:rPr lang="es-MX" sz="1800" b="1" dirty="0" err="1">
                <a:latin typeface="Consolas" panose="020B0609020204030204" pitchFamily="49" charset="0"/>
              </a:rPr>
              <a:t>Steps</a:t>
            </a:r>
            <a:endParaRPr lang="es-MX" sz="1800" b="1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endParaRPr lang="es-MX" sz="1800" dirty="0"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onsolas" panose="020B0609020204030204" pitchFamily="49" charset="0"/>
              </a:rPr>
              <a:t>Cargar datos y categoría (</a:t>
            </a:r>
            <a:r>
              <a:rPr lang="es-MX" sz="1800" dirty="0" err="1">
                <a:latin typeface="Consolas" panose="020B0609020204030204" pitchFamily="49" charset="0"/>
              </a:rPr>
              <a:t>batch</a:t>
            </a:r>
            <a:r>
              <a:rPr lang="es-MX" sz="1800" dirty="0">
                <a:latin typeface="Consolas" panose="020B0609020204030204" pitchFamily="49" charset="0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onsolas" panose="020B0609020204030204" pitchFamily="49" charset="0"/>
              </a:rPr>
              <a:t>Forward </a:t>
            </a:r>
            <a:r>
              <a:rPr lang="es-MX" sz="1800" dirty="0" err="1">
                <a:latin typeface="Consolas" panose="020B0609020204030204" pitchFamily="49" charset="0"/>
              </a:rPr>
              <a:t>pass</a:t>
            </a:r>
            <a:endParaRPr lang="es-MX" sz="1800" dirty="0"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onsolas" panose="020B0609020204030204" pitchFamily="49" charset="0"/>
              </a:rPr>
              <a:t>Calcular el </a:t>
            </a:r>
            <a:r>
              <a:rPr lang="es-MX" sz="1800" dirty="0" err="1">
                <a:latin typeface="Consolas" panose="020B0609020204030204" pitchFamily="49" charset="0"/>
              </a:rPr>
              <a:t>loss</a:t>
            </a:r>
            <a:r>
              <a:rPr lang="es-MX" sz="1800" dirty="0">
                <a:latin typeface="Consolas" panose="020B0609020204030204" pitchFamily="49" charset="0"/>
              </a:rPr>
              <a:t>/error de un </a:t>
            </a:r>
            <a:r>
              <a:rPr lang="es-MX" sz="1800" dirty="0" err="1">
                <a:latin typeface="Consolas" panose="020B0609020204030204" pitchFamily="49" charset="0"/>
              </a:rPr>
              <a:t>batch</a:t>
            </a:r>
            <a:endParaRPr lang="es-MX" sz="1800" dirty="0">
              <a:latin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MX" sz="1800" dirty="0">
                <a:latin typeface="Consolas" panose="020B0609020204030204" pitchFamily="49" charset="0"/>
              </a:rPr>
              <a:t>Actualizar los </a:t>
            </a:r>
            <a:r>
              <a:rPr lang="es-MX" sz="1800" dirty="0" err="1">
                <a:latin typeface="Consolas" panose="020B0609020204030204" pitchFamily="49" charset="0"/>
              </a:rPr>
              <a:t>weights</a:t>
            </a:r>
            <a:r>
              <a:rPr lang="es-MX" sz="1800" dirty="0">
                <a:latin typeface="Consolas" panose="020B0609020204030204" pitchFamily="49" charset="0"/>
              </a:rPr>
              <a:t>/pesos de la neural </a:t>
            </a:r>
            <a:r>
              <a:rPr lang="es-MX" sz="1800" dirty="0" err="1">
                <a:latin typeface="Consolas" panose="020B0609020204030204" pitchFamily="49" charset="0"/>
              </a:rPr>
              <a:t>network</a:t>
            </a:r>
            <a:endParaRPr lang="es-MX" sz="1800" dirty="0"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endParaRPr lang="es-PE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37FA1A2-8273-4EAD-AFFE-608A333F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653889"/>
            <a:ext cx="11176000" cy="388518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C0C0B50-97B9-4F62-8C0E-C940A6E2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82607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05C9B3A-A733-49DF-9F8F-44BBD7292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832922"/>
            <a:ext cx="11176000" cy="3527119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3337D97A-9A1D-46B1-A15D-315CF7B2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2875370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EE65F94A-7D51-45F3-8F5F-71B241B83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 err="1"/>
              <a:t>Loss</a:t>
            </a:r>
            <a:endParaRPr lang="es-MX" b="1" dirty="0"/>
          </a:p>
          <a:p>
            <a:r>
              <a:rPr lang="es-MX" dirty="0"/>
              <a:t>Durante el proceso de entrenamiento de la red, lo lejos que está en un momento dado, lo que la red nos ofrece como salida y el resultado que nosotros consideramos que es el correcto o deseado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BAADF90-E723-4ACD-AFAE-FE178DA60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051869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327C29A-745F-4D50-9467-7EB707683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Loss</a:t>
            </a:r>
            <a:r>
              <a:rPr lang="es-MX" dirty="0"/>
              <a:t> </a:t>
            </a:r>
            <a:r>
              <a:rPr lang="es-MX" dirty="0" err="1"/>
              <a:t>function</a:t>
            </a:r>
            <a:r>
              <a:rPr lang="es-MX" dirty="0"/>
              <a:t> para diferentes tipos de problemas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A6061F8-271E-4182-AC15-01AE95E0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endParaRPr lang="es-PE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F84A37-8863-47B4-9E70-779786A0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077" y="2002090"/>
            <a:ext cx="7432646" cy="340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93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5B24C0D-493B-49F7-8749-4F4270087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b="1" dirty="0" err="1"/>
              <a:t>CrossEntropyLoss</a:t>
            </a:r>
            <a:endParaRPr lang="es-MX" b="1" dirty="0"/>
          </a:p>
          <a:p>
            <a:pPr algn="ctr"/>
            <a:endParaRPr lang="es-MX" dirty="0"/>
          </a:p>
          <a:p>
            <a:pPr marL="0" indent="0" algn="ctr">
              <a:buNone/>
            </a:pPr>
            <a:r>
              <a:rPr lang="es-MX" dirty="0" err="1"/>
              <a:t>Last-layer</a:t>
            </a:r>
            <a:r>
              <a:rPr lang="es-MX" dirty="0"/>
              <a:t> </a:t>
            </a:r>
            <a:r>
              <a:rPr lang="es-MX" dirty="0" err="1"/>
              <a:t>activation</a:t>
            </a:r>
            <a:r>
              <a:rPr lang="es-MX" dirty="0"/>
              <a:t> </a:t>
            </a:r>
            <a:r>
              <a:rPr lang="es-MX" dirty="0" err="1"/>
              <a:t>function</a:t>
            </a:r>
            <a:r>
              <a:rPr lang="es-MX" dirty="0"/>
              <a:t>: </a:t>
            </a:r>
            <a:r>
              <a:rPr lang="es-MX" b="1" dirty="0" err="1"/>
              <a:t>Softmax</a:t>
            </a:r>
            <a:endParaRPr lang="es-MX" b="1" dirty="0"/>
          </a:p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1891BD0-A6C5-486F-9FC2-279C8A500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r>
              <a:rPr lang="es-MX" dirty="0"/>
              <a:t> - </a:t>
            </a:r>
            <a:r>
              <a:rPr lang="en-AU" dirty="0"/>
              <a:t>FMNIST</a:t>
            </a:r>
            <a:r>
              <a:rPr lang="es-MX" dirty="0"/>
              <a:t> </a:t>
            </a:r>
            <a:endParaRPr lang="es-PE" dirty="0"/>
          </a:p>
        </p:txBody>
      </p:sp>
      <p:pic>
        <p:nvPicPr>
          <p:cNvPr id="5122" name="Picture 2" descr="https://miro.medium.com/v2/resize:fit:700/1*Tw-NIay1BSB9UtByAaQHng.png">
            <a:extLst>
              <a:ext uri="{FF2B5EF4-FFF2-40B4-BE49-F238E27FC236}">
                <a16:creationId xmlns:a16="http://schemas.microsoft.com/office/drawing/2014/main" id="{430F9408-9BF1-46BA-A9ED-8D846DDE1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613" y="3215080"/>
            <a:ext cx="5479787" cy="22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ages.contentstack.io/v3/assets/bltac01ee6daa3a1e14/blte5e1674e3883fab3/65ef8ba4039fdd4df8335b7c/img_blog_image1_inline_(2).png?width=2240&amp;disable=upscale&amp;auto=webp">
            <a:extLst>
              <a:ext uri="{FF2B5EF4-FFF2-40B4-BE49-F238E27FC236}">
                <a16:creationId xmlns:a16="http://schemas.microsoft.com/office/drawing/2014/main" id="{AB64428D-16A2-40EB-9823-84F5FECB6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71" y="2986481"/>
            <a:ext cx="4363996" cy="265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95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267D2B6-78BF-48B7-8465-A4A9F8373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Revisión de redes neuronales 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Fashion MNIST and Neural Networks</a:t>
            </a:r>
          </a:p>
          <a:p>
            <a:pPr lvl="1"/>
            <a:r>
              <a:rPr lang="en-US" dirty="0"/>
              <a:t>Working with Classes and Tensors</a:t>
            </a:r>
          </a:p>
          <a:p>
            <a:pPr lvl="1"/>
            <a:r>
              <a:rPr lang="en-US" dirty="0"/>
              <a:t>Working with Loss, </a:t>
            </a:r>
            <a:r>
              <a:rPr lang="en-US" dirty="0" err="1"/>
              <a:t>Autograd</a:t>
            </a:r>
            <a:r>
              <a:rPr lang="en-US" dirty="0"/>
              <a:t>, and Optimizers</a:t>
            </a:r>
          </a:p>
          <a:p>
            <a:r>
              <a:rPr lang="es-MX" dirty="0"/>
              <a:t>Introducción a los Word </a:t>
            </a:r>
            <a:r>
              <a:rPr lang="es-MX" dirty="0" err="1"/>
              <a:t>Embeddings</a:t>
            </a:r>
            <a:endParaRPr lang="es-MX" dirty="0"/>
          </a:p>
          <a:p>
            <a:r>
              <a:rPr lang="es-MX" dirty="0"/>
              <a:t>Fundamentos teóricos del modelo </a:t>
            </a:r>
            <a:r>
              <a:rPr lang="es-MX" dirty="0" err="1"/>
              <a:t>Transformer</a:t>
            </a:r>
            <a:endParaRPr lang="es-MX" dirty="0"/>
          </a:p>
          <a:p>
            <a:r>
              <a:rPr lang="es-MX" dirty="0"/>
              <a:t>Codificación</a:t>
            </a:r>
          </a:p>
          <a:p>
            <a:r>
              <a:rPr lang="es-MX" dirty="0"/>
              <a:t>Aplicaciones</a:t>
            </a:r>
            <a:endParaRPr lang="es-PE" dirty="0"/>
          </a:p>
          <a:p>
            <a:pPr lvl="1"/>
            <a:endParaRPr lang="en-U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4BEE9F2-CFFF-4C48-B6C6-034151E4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Contenido </a:t>
            </a:r>
            <a:endParaRPr lang="es-PE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FCA36F5-84B4-4E38-B869-6E7401ACFD63}"/>
              </a:ext>
            </a:extLst>
          </p:cNvPr>
          <p:cNvSpPr/>
          <p:nvPr/>
        </p:nvSpPr>
        <p:spPr>
          <a:xfrm>
            <a:off x="6096000" y="648866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Introduction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00212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BDECF3E-984C-4088-A923-6074C4CF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CrossEntropyLoss</a:t>
            </a:r>
            <a:endParaRPr lang="es-MX" dirty="0"/>
          </a:p>
          <a:p>
            <a:pPr lvl="1"/>
            <a:r>
              <a:rPr lang="es-MX" dirty="0"/>
              <a:t>Este </a:t>
            </a:r>
            <a:r>
              <a:rPr lang="es-MX" dirty="0" err="1"/>
              <a:t>convina</a:t>
            </a:r>
            <a:r>
              <a:rPr lang="es-MX" dirty="0"/>
              <a:t> </a:t>
            </a:r>
            <a:r>
              <a:rPr lang="es-MX" dirty="0" err="1"/>
              <a:t>nn.LogSoftmax</a:t>
            </a:r>
            <a:r>
              <a:rPr lang="es-MX" dirty="0"/>
              <a:t>() y </a:t>
            </a:r>
            <a:r>
              <a:rPr lang="es-MX" dirty="0" err="1"/>
              <a:t>nn.NLLLoss</a:t>
            </a:r>
            <a:r>
              <a:rPr lang="es-MX" dirty="0"/>
              <a:t>() en una sola clase </a:t>
            </a:r>
          </a:p>
          <a:p>
            <a:r>
              <a:rPr lang="es-MX" dirty="0" err="1"/>
              <a:t>Softmax</a:t>
            </a:r>
            <a:endParaRPr lang="es-MX" dirty="0"/>
          </a:p>
          <a:p>
            <a:pPr lvl="1"/>
            <a:r>
              <a:rPr lang="es-MX" dirty="0"/>
              <a:t>La función </a:t>
            </a:r>
            <a:r>
              <a:rPr lang="es-MX" dirty="0" err="1"/>
              <a:t>Softmax</a:t>
            </a:r>
            <a:r>
              <a:rPr lang="es-MX" dirty="0"/>
              <a:t> se usa en un tensor de entrada de n dimensiones. Los </a:t>
            </a:r>
            <a:r>
              <a:rPr lang="es-MX" dirty="0" err="1"/>
              <a:t>reescala</a:t>
            </a:r>
            <a:r>
              <a:rPr lang="es-MX" dirty="0"/>
              <a:t> de modo que los elementos del tensor de salida de n dimensiones se encuentren en el rango [0,1] y sumen 1.</a:t>
            </a:r>
          </a:p>
          <a:p>
            <a:pPr lvl="1"/>
            <a:r>
              <a:rPr lang="es-MX" dirty="0"/>
              <a:t>Este módulo no funciona directamente con </a:t>
            </a:r>
            <a:r>
              <a:rPr lang="es-MX" dirty="0" err="1"/>
              <a:t>NLLLoss</a:t>
            </a:r>
            <a:r>
              <a:rPr lang="es-MX" dirty="0"/>
              <a:t>. En su lugar, utilice </a:t>
            </a:r>
            <a:r>
              <a:rPr lang="es-MX" dirty="0" err="1"/>
              <a:t>LogSoftmax</a:t>
            </a:r>
            <a:r>
              <a:rPr lang="es-MX" dirty="0"/>
              <a:t> (es más rápido y tiene mejores propiedades numéricas).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60683A-7246-4A64-9042-A070BCC3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r>
              <a:rPr lang="es-MX" dirty="0"/>
              <a:t> - </a:t>
            </a:r>
            <a:r>
              <a:rPr lang="en-AU" dirty="0"/>
              <a:t>FMNIST</a:t>
            </a:r>
            <a:r>
              <a:rPr lang="es-MX" dirty="0"/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986059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BDECF3E-984C-4088-A923-6074C4CF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nn.LogSoftmax</a:t>
            </a:r>
            <a:r>
              <a:rPr lang="es-MX" dirty="0"/>
              <a:t>() </a:t>
            </a:r>
          </a:p>
          <a:p>
            <a:pPr lvl="1"/>
            <a:r>
              <a:rPr lang="es-MX" dirty="0"/>
              <a:t>Si bien es matemáticamente equivalente a </a:t>
            </a:r>
            <a:r>
              <a:rPr lang="es-MX" dirty="0" err="1"/>
              <a:t>softmax</a:t>
            </a:r>
            <a:r>
              <a:rPr lang="es-MX" dirty="0"/>
              <a:t>(x), realizar estas dos operaciones por separado es más lento y numéricamente inestable.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60683A-7246-4A64-9042-A070BCC39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r>
              <a:rPr lang="es-MX" dirty="0"/>
              <a:t> - </a:t>
            </a:r>
            <a:r>
              <a:rPr lang="en-AU" dirty="0"/>
              <a:t>FMNIST</a:t>
            </a:r>
            <a:r>
              <a:rPr lang="es-MX" dirty="0"/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93125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2BC8176-CE67-41E6-81A4-F50907EBA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46" y="1661019"/>
            <a:ext cx="4651730" cy="4630723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PE" sz="1200" dirty="0" err="1">
                <a:latin typeface="Consolas" panose="020B0609020204030204" pitchFamily="49" charset="0"/>
              </a:rPr>
              <a:t>from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torch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import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optim</a:t>
            </a:r>
            <a:endParaRPr lang="es-PE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s-PE" sz="1200" dirty="0">
                <a:latin typeface="Consolas" panose="020B0609020204030204" pitchFamily="49" charset="0"/>
              </a:rPr>
            </a:br>
            <a:r>
              <a:rPr lang="es-PE" sz="1200" dirty="0" err="1">
                <a:latin typeface="Consolas" panose="020B0609020204030204" pitchFamily="49" charset="0"/>
              </a:rPr>
              <a:t>criterion</a:t>
            </a:r>
            <a:r>
              <a:rPr lang="es-PE" sz="1200" dirty="0">
                <a:latin typeface="Consolas" panose="020B0609020204030204" pitchFamily="49" charset="0"/>
              </a:rPr>
              <a:t> = </a:t>
            </a:r>
            <a:r>
              <a:rPr lang="es-PE" sz="1200" dirty="0" err="1">
                <a:latin typeface="Consolas" panose="020B0609020204030204" pitchFamily="49" charset="0"/>
              </a:rPr>
              <a:t>nn.NLLLoss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 err="1">
                <a:latin typeface="Consolas" panose="020B0609020204030204" pitchFamily="49" charset="0"/>
              </a:rPr>
              <a:t>optimizer</a:t>
            </a:r>
            <a:r>
              <a:rPr lang="es-PE" sz="1200" dirty="0">
                <a:latin typeface="Consolas" panose="020B0609020204030204" pitchFamily="49" charset="0"/>
              </a:rPr>
              <a:t> = </a:t>
            </a:r>
            <a:r>
              <a:rPr lang="es-PE" sz="1200" dirty="0" err="1">
                <a:latin typeface="Consolas" panose="020B0609020204030204" pitchFamily="49" charset="0"/>
              </a:rPr>
              <a:t>optim.SGD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model.parameters</a:t>
            </a:r>
            <a:r>
              <a:rPr lang="es-PE" sz="1200" dirty="0">
                <a:latin typeface="Consolas" panose="020B0609020204030204" pitchFamily="49" charset="0"/>
              </a:rPr>
              <a:t>(), </a:t>
            </a:r>
            <a:r>
              <a:rPr lang="es-PE" sz="1200" dirty="0" err="1">
                <a:latin typeface="Consolas" panose="020B0609020204030204" pitchFamily="49" charset="0"/>
              </a:rPr>
              <a:t>lr</a:t>
            </a:r>
            <a:r>
              <a:rPr lang="es-PE" sz="1200" dirty="0">
                <a:latin typeface="Consolas" panose="020B0609020204030204" pitchFamily="49" charset="0"/>
              </a:rPr>
              <a:t>=0.01)</a:t>
            </a:r>
          </a:p>
          <a:p>
            <a:pPr marL="0" indent="0">
              <a:buNone/>
            </a:pPr>
            <a:br>
              <a:rPr lang="es-PE" sz="1200" dirty="0">
                <a:latin typeface="Consolas" panose="020B0609020204030204" pitchFamily="49" charset="0"/>
              </a:rPr>
            </a:br>
            <a:r>
              <a:rPr lang="es-PE" sz="1200" dirty="0" err="1">
                <a:latin typeface="Consolas" panose="020B0609020204030204" pitchFamily="49" charset="0"/>
              </a:rPr>
              <a:t>num_epochs</a:t>
            </a:r>
            <a:r>
              <a:rPr lang="es-PE" sz="1200" dirty="0">
                <a:latin typeface="Consolas" panose="020B0609020204030204" pitchFamily="49" charset="0"/>
              </a:rPr>
              <a:t> = 3</a:t>
            </a:r>
          </a:p>
          <a:p>
            <a:pPr marL="0" indent="0">
              <a:buNone/>
            </a:pPr>
            <a:br>
              <a:rPr lang="es-PE" sz="1200" dirty="0">
                <a:latin typeface="Consolas" panose="020B0609020204030204" pitchFamily="49" charset="0"/>
              </a:rPr>
            </a:br>
            <a:r>
              <a:rPr lang="es-PE" sz="1200" dirty="0" err="1">
                <a:latin typeface="Consolas" panose="020B0609020204030204" pitchFamily="49" charset="0"/>
              </a:rPr>
              <a:t>for</a:t>
            </a:r>
            <a:r>
              <a:rPr lang="es-PE" sz="1200" dirty="0">
                <a:latin typeface="Consolas" panose="020B0609020204030204" pitchFamily="49" charset="0"/>
              </a:rPr>
              <a:t> i in </a:t>
            </a:r>
            <a:r>
              <a:rPr lang="es-PE" sz="1200" dirty="0" err="1">
                <a:latin typeface="Consolas" panose="020B0609020204030204" pitchFamily="49" charset="0"/>
              </a:rPr>
              <a:t>range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num_epochs</a:t>
            </a:r>
            <a:r>
              <a:rPr lang="es-PE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</a:t>
            </a:r>
            <a:r>
              <a:rPr lang="es-PE" sz="1200" dirty="0" err="1">
                <a:latin typeface="Consolas" panose="020B0609020204030204" pitchFamily="49" charset="0"/>
              </a:rPr>
              <a:t>cum_loss</a:t>
            </a:r>
            <a:r>
              <a:rPr lang="es-PE" sz="1200" dirty="0">
                <a:latin typeface="Consolas" panose="020B0609020204030204" pitchFamily="49" charset="0"/>
              </a:rPr>
              <a:t> = 0</a:t>
            </a:r>
          </a:p>
          <a:p>
            <a:pPr marL="0" indent="0">
              <a:buNone/>
            </a:pPr>
            <a:br>
              <a:rPr lang="es-PE" sz="1200" dirty="0">
                <a:latin typeface="Consolas" panose="020B0609020204030204" pitchFamily="49" charset="0"/>
              </a:rPr>
            </a:br>
            <a:r>
              <a:rPr lang="es-PE" sz="1200" dirty="0">
                <a:latin typeface="Consolas" panose="020B0609020204030204" pitchFamily="49" charset="0"/>
              </a:rPr>
              <a:t>    </a:t>
            </a:r>
            <a:r>
              <a:rPr lang="es-PE" sz="1200" dirty="0" err="1">
                <a:latin typeface="Consolas" panose="020B0609020204030204" pitchFamily="49" charset="0"/>
              </a:rPr>
              <a:t>for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images</a:t>
            </a:r>
            <a:r>
              <a:rPr lang="es-PE" sz="1200" dirty="0">
                <a:latin typeface="Consolas" panose="020B0609020204030204" pitchFamily="49" charset="0"/>
              </a:rPr>
              <a:t>, </a:t>
            </a:r>
            <a:r>
              <a:rPr lang="es-PE" sz="1200" dirty="0" err="1">
                <a:latin typeface="Consolas" panose="020B0609020204030204" pitchFamily="49" charset="0"/>
              </a:rPr>
              <a:t>labels</a:t>
            </a:r>
            <a:r>
              <a:rPr lang="es-PE" sz="1200" dirty="0">
                <a:latin typeface="Consolas" panose="020B0609020204030204" pitchFamily="49" charset="0"/>
              </a:rPr>
              <a:t> in </a:t>
            </a:r>
            <a:r>
              <a:rPr lang="es-PE" sz="1200" dirty="0" err="1">
                <a:latin typeface="Consolas" panose="020B0609020204030204" pitchFamily="49" charset="0"/>
              </a:rPr>
              <a:t>trainloader</a:t>
            </a:r>
            <a:r>
              <a:rPr lang="es-PE" sz="12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optimizer.zero_grad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output = </a:t>
            </a:r>
            <a:r>
              <a:rPr lang="es-PE" sz="1200" dirty="0" err="1">
                <a:latin typeface="Consolas" panose="020B0609020204030204" pitchFamily="49" charset="0"/>
              </a:rPr>
              <a:t>model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images</a:t>
            </a:r>
            <a:r>
              <a:rPr lang="es-PE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loss</a:t>
            </a:r>
            <a:r>
              <a:rPr lang="es-PE" sz="1200" dirty="0">
                <a:latin typeface="Consolas" panose="020B0609020204030204" pitchFamily="49" charset="0"/>
              </a:rPr>
              <a:t> = </a:t>
            </a:r>
            <a:r>
              <a:rPr lang="es-PE" sz="1200" dirty="0" err="1">
                <a:latin typeface="Consolas" panose="020B0609020204030204" pitchFamily="49" charset="0"/>
              </a:rPr>
              <a:t>criterion</a:t>
            </a:r>
            <a:r>
              <a:rPr lang="es-PE" sz="1200" dirty="0">
                <a:latin typeface="Consolas" panose="020B0609020204030204" pitchFamily="49" charset="0"/>
              </a:rPr>
              <a:t>(output, </a:t>
            </a:r>
            <a:r>
              <a:rPr lang="es-PE" sz="1200" dirty="0" err="1">
                <a:latin typeface="Consolas" panose="020B0609020204030204" pitchFamily="49" charset="0"/>
              </a:rPr>
              <a:t>labels</a:t>
            </a:r>
            <a:r>
              <a:rPr lang="es-PE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loss.backward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optimizer.step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cum_loss</a:t>
            </a:r>
            <a:r>
              <a:rPr lang="es-PE" sz="1200" dirty="0">
                <a:latin typeface="Consolas" panose="020B0609020204030204" pitchFamily="49" charset="0"/>
              </a:rPr>
              <a:t> += </a:t>
            </a:r>
            <a:r>
              <a:rPr lang="es-PE" sz="1200" dirty="0" err="1">
                <a:latin typeface="Consolas" panose="020B0609020204030204" pitchFamily="49" charset="0"/>
              </a:rPr>
              <a:t>loss.item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</a:t>
            </a:r>
            <a:r>
              <a:rPr lang="es-PE" sz="1200" dirty="0" err="1">
                <a:latin typeface="Consolas" panose="020B0609020204030204" pitchFamily="49" charset="0"/>
              </a:rPr>
              <a:t>print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f"Training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loss</a:t>
            </a:r>
            <a:r>
              <a:rPr lang="es-PE" sz="1200" dirty="0">
                <a:latin typeface="Consolas" panose="020B0609020204030204" pitchFamily="49" charset="0"/>
              </a:rPr>
              <a:t>: {</a:t>
            </a:r>
            <a:r>
              <a:rPr lang="es-PE" sz="1200" dirty="0" err="1">
                <a:latin typeface="Consolas" panose="020B0609020204030204" pitchFamily="49" charset="0"/>
              </a:rPr>
              <a:t>cum_loss</a:t>
            </a:r>
            <a:r>
              <a:rPr lang="es-PE" sz="1200" dirty="0">
                <a:latin typeface="Consolas" panose="020B0609020204030204" pitchFamily="49" charset="0"/>
              </a:rPr>
              <a:t>/</a:t>
            </a:r>
            <a:r>
              <a:rPr lang="es-PE" sz="1200" dirty="0" err="1">
                <a:latin typeface="Consolas" panose="020B0609020204030204" pitchFamily="49" charset="0"/>
              </a:rPr>
              <a:t>len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trainloader</a:t>
            </a:r>
            <a:r>
              <a:rPr lang="es-PE" sz="1200" dirty="0">
                <a:latin typeface="Consolas" panose="020B0609020204030204" pitchFamily="49" charset="0"/>
              </a:rPr>
              <a:t>)}")</a:t>
            </a:r>
          </a:p>
          <a:p>
            <a:pPr marL="0" indent="0">
              <a:buNone/>
            </a:pPr>
            <a:endParaRPr lang="es-PE" sz="14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F7EF32B-CB10-425D-A438-715C15BE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r>
              <a:rPr lang="es-MX" dirty="0"/>
              <a:t> - </a:t>
            </a:r>
            <a:r>
              <a:rPr lang="en-AU" dirty="0"/>
              <a:t>FMNIST</a:t>
            </a:r>
            <a:r>
              <a:rPr lang="es-MX" dirty="0"/>
              <a:t> </a:t>
            </a:r>
            <a:endParaRPr lang="es-PE" dirty="0"/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AE1B911D-0619-4D59-A16C-9AB7FC5F8330}"/>
              </a:ext>
            </a:extLst>
          </p:cNvPr>
          <p:cNvSpPr txBox="1">
            <a:spLocks/>
          </p:cNvSpPr>
          <p:nvPr/>
        </p:nvSpPr>
        <p:spPr bwMode="auto">
          <a:xfrm>
            <a:off x="6682763" y="1661018"/>
            <a:ext cx="4651730" cy="4630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PE" sz="1200" dirty="0" err="1">
                <a:latin typeface="Consolas" panose="020B0609020204030204" pitchFamily="49" charset="0"/>
              </a:rPr>
              <a:t>from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torch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import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optim</a:t>
            </a:r>
            <a:endParaRPr lang="es-PE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s-PE" sz="1200" dirty="0">
                <a:latin typeface="Consolas" panose="020B0609020204030204" pitchFamily="49" charset="0"/>
              </a:rPr>
            </a:br>
            <a:r>
              <a:rPr lang="es-PE" sz="1200" dirty="0" err="1">
                <a:latin typeface="Consolas" panose="020B0609020204030204" pitchFamily="49" charset="0"/>
              </a:rPr>
              <a:t>criterion</a:t>
            </a:r>
            <a:r>
              <a:rPr lang="es-PE" sz="1200" dirty="0">
                <a:latin typeface="Consolas" panose="020B0609020204030204" pitchFamily="49" charset="0"/>
              </a:rPr>
              <a:t> = </a:t>
            </a:r>
            <a:r>
              <a:rPr lang="es-PE" sz="1200" dirty="0" err="1">
                <a:latin typeface="Consolas" panose="020B0609020204030204" pitchFamily="49" charset="0"/>
              </a:rPr>
              <a:t>nn.CrossEntropyLoss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 err="1">
                <a:latin typeface="Consolas" panose="020B0609020204030204" pitchFamily="49" charset="0"/>
              </a:rPr>
              <a:t>optimizer</a:t>
            </a:r>
            <a:r>
              <a:rPr lang="es-PE" sz="1200" dirty="0">
                <a:latin typeface="Consolas" panose="020B0609020204030204" pitchFamily="49" charset="0"/>
              </a:rPr>
              <a:t> = </a:t>
            </a:r>
            <a:r>
              <a:rPr lang="es-PE" sz="1200" dirty="0" err="1">
                <a:latin typeface="Consolas" panose="020B0609020204030204" pitchFamily="49" charset="0"/>
              </a:rPr>
              <a:t>optim.SGD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model.parameters</a:t>
            </a:r>
            <a:r>
              <a:rPr lang="es-PE" sz="1200" dirty="0">
                <a:latin typeface="Consolas" panose="020B0609020204030204" pitchFamily="49" charset="0"/>
              </a:rPr>
              <a:t>(), </a:t>
            </a:r>
            <a:r>
              <a:rPr lang="es-PE" sz="1200" dirty="0" err="1">
                <a:latin typeface="Consolas" panose="020B0609020204030204" pitchFamily="49" charset="0"/>
              </a:rPr>
              <a:t>lr</a:t>
            </a:r>
            <a:r>
              <a:rPr lang="es-PE" sz="1200" dirty="0">
                <a:latin typeface="Consolas" panose="020B0609020204030204" pitchFamily="49" charset="0"/>
              </a:rPr>
              <a:t>=0.01)</a:t>
            </a:r>
          </a:p>
          <a:p>
            <a:pPr marL="0" indent="0">
              <a:buNone/>
            </a:pPr>
            <a:br>
              <a:rPr lang="es-PE" sz="1200" dirty="0">
                <a:latin typeface="Consolas" panose="020B0609020204030204" pitchFamily="49" charset="0"/>
              </a:rPr>
            </a:br>
            <a:r>
              <a:rPr lang="es-PE" sz="1200" dirty="0" err="1">
                <a:latin typeface="Consolas" panose="020B0609020204030204" pitchFamily="49" charset="0"/>
              </a:rPr>
              <a:t>num_epochs</a:t>
            </a:r>
            <a:r>
              <a:rPr lang="es-PE" sz="1200" dirty="0">
                <a:latin typeface="Consolas" panose="020B0609020204030204" pitchFamily="49" charset="0"/>
              </a:rPr>
              <a:t> = 3</a:t>
            </a:r>
          </a:p>
          <a:p>
            <a:pPr marL="0" indent="0">
              <a:buNone/>
            </a:pPr>
            <a:br>
              <a:rPr lang="es-PE" sz="1200" dirty="0">
                <a:latin typeface="Consolas" panose="020B0609020204030204" pitchFamily="49" charset="0"/>
              </a:rPr>
            </a:br>
            <a:r>
              <a:rPr lang="es-PE" sz="1200" dirty="0" err="1">
                <a:latin typeface="Consolas" panose="020B0609020204030204" pitchFamily="49" charset="0"/>
              </a:rPr>
              <a:t>for</a:t>
            </a:r>
            <a:r>
              <a:rPr lang="es-PE" sz="1200" dirty="0">
                <a:latin typeface="Consolas" panose="020B0609020204030204" pitchFamily="49" charset="0"/>
              </a:rPr>
              <a:t> i in </a:t>
            </a:r>
            <a:r>
              <a:rPr lang="es-PE" sz="1200" dirty="0" err="1">
                <a:latin typeface="Consolas" panose="020B0609020204030204" pitchFamily="49" charset="0"/>
              </a:rPr>
              <a:t>range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num_epochs</a:t>
            </a:r>
            <a:r>
              <a:rPr lang="es-PE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</a:t>
            </a:r>
            <a:r>
              <a:rPr lang="es-PE" sz="1200" dirty="0" err="1">
                <a:latin typeface="Consolas" panose="020B0609020204030204" pitchFamily="49" charset="0"/>
              </a:rPr>
              <a:t>cum_loss</a:t>
            </a:r>
            <a:r>
              <a:rPr lang="es-PE" sz="1200" dirty="0">
                <a:latin typeface="Consolas" panose="020B0609020204030204" pitchFamily="49" charset="0"/>
              </a:rPr>
              <a:t> = 0</a:t>
            </a:r>
          </a:p>
          <a:p>
            <a:pPr marL="0" indent="0">
              <a:buNone/>
            </a:pPr>
            <a:br>
              <a:rPr lang="es-PE" sz="1200" dirty="0">
                <a:latin typeface="Consolas" panose="020B0609020204030204" pitchFamily="49" charset="0"/>
              </a:rPr>
            </a:br>
            <a:r>
              <a:rPr lang="es-PE" sz="1200" dirty="0">
                <a:latin typeface="Consolas" panose="020B0609020204030204" pitchFamily="49" charset="0"/>
              </a:rPr>
              <a:t>    </a:t>
            </a:r>
            <a:r>
              <a:rPr lang="es-PE" sz="1200" dirty="0" err="1">
                <a:latin typeface="Consolas" panose="020B0609020204030204" pitchFamily="49" charset="0"/>
              </a:rPr>
              <a:t>for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images</a:t>
            </a:r>
            <a:r>
              <a:rPr lang="es-PE" sz="1200" dirty="0">
                <a:latin typeface="Consolas" panose="020B0609020204030204" pitchFamily="49" charset="0"/>
              </a:rPr>
              <a:t>, </a:t>
            </a:r>
            <a:r>
              <a:rPr lang="es-PE" sz="1200" dirty="0" err="1">
                <a:latin typeface="Consolas" panose="020B0609020204030204" pitchFamily="49" charset="0"/>
              </a:rPr>
              <a:t>labels</a:t>
            </a:r>
            <a:r>
              <a:rPr lang="es-PE" sz="1200" dirty="0">
                <a:latin typeface="Consolas" panose="020B0609020204030204" pitchFamily="49" charset="0"/>
              </a:rPr>
              <a:t> in </a:t>
            </a:r>
            <a:r>
              <a:rPr lang="es-PE" sz="1200" dirty="0" err="1">
                <a:latin typeface="Consolas" panose="020B0609020204030204" pitchFamily="49" charset="0"/>
              </a:rPr>
              <a:t>trainloader</a:t>
            </a:r>
            <a:r>
              <a:rPr lang="es-PE" sz="1200" dirty="0"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optimizer.zero_grad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output = </a:t>
            </a:r>
            <a:r>
              <a:rPr lang="es-PE" sz="1200" dirty="0" err="1">
                <a:latin typeface="Consolas" panose="020B0609020204030204" pitchFamily="49" charset="0"/>
              </a:rPr>
              <a:t>model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images</a:t>
            </a:r>
            <a:r>
              <a:rPr lang="es-PE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loss</a:t>
            </a:r>
            <a:r>
              <a:rPr lang="es-PE" sz="1200" dirty="0">
                <a:latin typeface="Consolas" panose="020B0609020204030204" pitchFamily="49" charset="0"/>
              </a:rPr>
              <a:t> = </a:t>
            </a:r>
            <a:r>
              <a:rPr lang="es-PE" sz="1200" dirty="0" err="1">
                <a:latin typeface="Consolas" panose="020B0609020204030204" pitchFamily="49" charset="0"/>
              </a:rPr>
              <a:t>criterion</a:t>
            </a:r>
            <a:r>
              <a:rPr lang="es-PE" sz="1200" dirty="0">
                <a:latin typeface="Consolas" panose="020B0609020204030204" pitchFamily="49" charset="0"/>
              </a:rPr>
              <a:t>(output, </a:t>
            </a:r>
            <a:r>
              <a:rPr lang="es-PE" sz="1200" dirty="0" err="1">
                <a:latin typeface="Consolas" panose="020B0609020204030204" pitchFamily="49" charset="0"/>
              </a:rPr>
              <a:t>labels</a:t>
            </a:r>
            <a:r>
              <a:rPr lang="es-PE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loss.backward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optimizer.step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latin typeface="Consolas" panose="020B0609020204030204" pitchFamily="49" charset="0"/>
              </a:rPr>
              <a:t>cum_loss</a:t>
            </a:r>
            <a:r>
              <a:rPr lang="es-PE" sz="1200" dirty="0">
                <a:latin typeface="Consolas" panose="020B0609020204030204" pitchFamily="49" charset="0"/>
              </a:rPr>
              <a:t> += </a:t>
            </a:r>
            <a:r>
              <a:rPr lang="es-PE" sz="1200" dirty="0" err="1">
                <a:latin typeface="Consolas" panose="020B0609020204030204" pitchFamily="49" charset="0"/>
              </a:rPr>
              <a:t>loss.item</a:t>
            </a:r>
            <a:r>
              <a:rPr lang="es-PE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</a:t>
            </a:r>
            <a:r>
              <a:rPr lang="es-PE" sz="1200" dirty="0" err="1">
                <a:latin typeface="Consolas" panose="020B0609020204030204" pitchFamily="49" charset="0"/>
              </a:rPr>
              <a:t>print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f"Training</a:t>
            </a:r>
            <a:r>
              <a:rPr lang="es-PE" sz="1200" dirty="0">
                <a:latin typeface="Consolas" panose="020B0609020204030204" pitchFamily="49" charset="0"/>
              </a:rPr>
              <a:t> </a:t>
            </a:r>
            <a:r>
              <a:rPr lang="es-PE" sz="1200" dirty="0" err="1">
                <a:latin typeface="Consolas" panose="020B0609020204030204" pitchFamily="49" charset="0"/>
              </a:rPr>
              <a:t>loss</a:t>
            </a:r>
            <a:r>
              <a:rPr lang="es-PE" sz="1200" dirty="0">
                <a:latin typeface="Consolas" panose="020B0609020204030204" pitchFamily="49" charset="0"/>
              </a:rPr>
              <a:t>: {</a:t>
            </a:r>
            <a:r>
              <a:rPr lang="es-PE" sz="1200" dirty="0" err="1">
                <a:latin typeface="Consolas" panose="020B0609020204030204" pitchFamily="49" charset="0"/>
              </a:rPr>
              <a:t>cum_loss</a:t>
            </a:r>
            <a:r>
              <a:rPr lang="es-PE" sz="1200" dirty="0">
                <a:latin typeface="Consolas" panose="020B0609020204030204" pitchFamily="49" charset="0"/>
              </a:rPr>
              <a:t>/</a:t>
            </a:r>
            <a:r>
              <a:rPr lang="es-PE" sz="1200" dirty="0" err="1">
                <a:latin typeface="Consolas" panose="020B0609020204030204" pitchFamily="49" charset="0"/>
              </a:rPr>
              <a:t>len</a:t>
            </a:r>
            <a:r>
              <a:rPr lang="es-PE" sz="1200" dirty="0">
                <a:latin typeface="Consolas" panose="020B0609020204030204" pitchFamily="49" charset="0"/>
              </a:rPr>
              <a:t>(</a:t>
            </a:r>
            <a:r>
              <a:rPr lang="es-PE" sz="1200" dirty="0" err="1">
                <a:latin typeface="Consolas" panose="020B0609020204030204" pitchFamily="49" charset="0"/>
              </a:rPr>
              <a:t>trainloader</a:t>
            </a:r>
            <a:r>
              <a:rPr lang="es-PE" sz="1200" dirty="0">
                <a:latin typeface="Consolas" panose="020B0609020204030204" pitchFamily="49" charset="0"/>
              </a:rPr>
              <a:t>)}")</a:t>
            </a:r>
          </a:p>
          <a:p>
            <a:pPr marL="0" indent="0">
              <a:buFontTx/>
              <a:buNone/>
            </a:pPr>
            <a:endParaRPr lang="es-PE" sz="1200" dirty="0">
              <a:latin typeface="Consolas" panose="020B0609020204030204" pitchFamily="49" charset="0"/>
            </a:endParaRPr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DD990AA3-7568-4476-B530-8F4AC853D5BE}"/>
              </a:ext>
            </a:extLst>
          </p:cNvPr>
          <p:cNvSpPr txBox="1">
            <a:spLocks/>
          </p:cNvSpPr>
          <p:nvPr/>
        </p:nvSpPr>
        <p:spPr bwMode="auto">
          <a:xfrm>
            <a:off x="406400" y="1066802"/>
            <a:ext cx="1101940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s-MX" dirty="0"/>
              <a:t> </a:t>
            </a:r>
            <a:r>
              <a:rPr lang="es-MX" dirty="0" err="1"/>
              <a:t>NLLLoss</a:t>
            </a:r>
            <a:r>
              <a:rPr lang="es-MX" dirty="0"/>
              <a:t>: </a:t>
            </a:r>
            <a:r>
              <a:rPr lang="es-MX" sz="2000" dirty="0" err="1"/>
              <a:t>Negative</a:t>
            </a:r>
            <a:r>
              <a:rPr lang="es-MX" sz="2000" dirty="0"/>
              <a:t> Log </a:t>
            </a:r>
            <a:r>
              <a:rPr lang="es-MX" sz="2000" dirty="0" err="1"/>
              <a:t>Likelihood</a:t>
            </a:r>
            <a:r>
              <a:rPr lang="es-MX" sz="2000" dirty="0"/>
              <a:t> </a:t>
            </a:r>
            <a:r>
              <a:rPr lang="es-MX" sz="2000" dirty="0" err="1"/>
              <a:t>loss</a:t>
            </a:r>
            <a:r>
              <a:rPr lang="es-MX" dirty="0"/>
              <a:t>                  </a:t>
            </a:r>
            <a:r>
              <a:rPr lang="es-MX" dirty="0" err="1"/>
              <a:t>CrossEntropyLoss</a:t>
            </a:r>
            <a:endParaRPr lang="es-MX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4E37D98-8300-49F9-83E6-4DB33019AE16}"/>
              </a:ext>
            </a:extLst>
          </p:cNvPr>
          <p:cNvSpPr/>
          <p:nvPr/>
        </p:nvSpPr>
        <p:spPr>
          <a:xfrm>
            <a:off x="508034" y="2046914"/>
            <a:ext cx="2562337" cy="293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29C16D3-B12D-4D5C-AA10-2BCF1A387F53}"/>
              </a:ext>
            </a:extLst>
          </p:cNvPr>
          <p:cNvSpPr/>
          <p:nvPr/>
        </p:nvSpPr>
        <p:spPr>
          <a:xfrm>
            <a:off x="6446291" y="2039923"/>
            <a:ext cx="3234604" cy="293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69910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2BC8176-CE67-41E6-81A4-F50907EBA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46" y="1661019"/>
            <a:ext cx="4651730" cy="4630723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PE" sz="1400" dirty="0" err="1">
                <a:latin typeface="Consolas" panose="020B0609020204030204" pitchFamily="49" charset="0"/>
              </a:rPr>
              <a:t>class</a:t>
            </a:r>
            <a:r>
              <a:rPr lang="es-PE" sz="1400" dirty="0">
                <a:latin typeface="Consolas" panose="020B0609020204030204" pitchFamily="49" charset="0"/>
              </a:rPr>
              <a:t> FMNIST(</a:t>
            </a:r>
            <a:r>
              <a:rPr lang="es-PE" sz="1400" dirty="0" err="1">
                <a:latin typeface="Consolas" panose="020B0609020204030204" pitchFamily="49" charset="0"/>
              </a:rPr>
              <a:t>nn.Module</a:t>
            </a:r>
            <a:r>
              <a:rPr lang="es-PE" sz="1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</a:t>
            </a:r>
            <a:r>
              <a:rPr lang="es-PE" sz="1400" dirty="0" err="1">
                <a:latin typeface="Consolas" panose="020B0609020204030204" pitchFamily="49" charset="0"/>
              </a:rPr>
              <a:t>def</a:t>
            </a:r>
            <a:r>
              <a:rPr lang="es-PE" sz="1400" dirty="0">
                <a:latin typeface="Consolas" panose="020B0609020204030204" pitchFamily="49" charset="0"/>
              </a:rPr>
              <a:t> __</a:t>
            </a:r>
            <a:r>
              <a:rPr lang="es-PE" sz="1400" dirty="0" err="1">
                <a:latin typeface="Consolas" panose="020B0609020204030204" pitchFamily="49" charset="0"/>
              </a:rPr>
              <a:t>init</a:t>
            </a:r>
            <a:r>
              <a:rPr lang="es-PE" sz="1400" dirty="0">
                <a:latin typeface="Consolas" panose="020B0609020204030204" pitchFamily="49" charset="0"/>
              </a:rPr>
              <a:t>__(</a:t>
            </a:r>
            <a:r>
              <a:rPr lang="es-PE" sz="1400" dirty="0" err="1">
                <a:latin typeface="Consolas" panose="020B0609020204030204" pitchFamily="49" charset="0"/>
              </a:rPr>
              <a:t>self</a:t>
            </a:r>
            <a:r>
              <a:rPr lang="es-PE" sz="1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super().__</a:t>
            </a:r>
            <a:r>
              <a:rPr lang="es-PE" sz="1400" dirty="0" err="1">
                <a:latin typeface="Consolas" panose="020B0609020204030204" pitchFamily="49" charset="0"/>
              </a:rPr>
              <a:t>init</a:t>
            </a:r>
            <a:r>
              <a:rPr lang="es-PE" sz="1400" dirty="0">
                <a:latin typeface="Consolas" panose="020B0609020204030204" pitchFamily="49" charset="0"/>
              </a:rPr>
              <a:t>__()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self.fc1 = </a:t>
            </a:r>
            <a:r>
              <a:rPr lang="es-PE" sz="1400" dirty="0" err="1">
                <a:latin typeface="Consolas" panose="020B0609020204030204" pitchFamily="49" charset="0"/>
              </a:rPr>
              <a:t>nn.Linear</a:t>
            </a:r>
            <a:r>
              <a:rPr lang="es-PE" sz="1400" dirty="0">
                <a:latin typeface="Consolas" panose="020B0609020204030204" pitchFamily="49" charset="0"/>
              </a:rPr>
              <a:t>(784, 128)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self.fc2 = </a:t>
            </a:r>
            <a:r>
              <a:rPr lang="es-PE" sz="1400" dirty="0" err="1">
                <a:latin typeface="Consolas" panose="020B0609020204030204" pitchFamily="49" charset="0"/>
              </a:rPr>
              <a:t>nn.Linear</a:t>
            </a:r>
            <a:r>
              <a:rPr lang="es-PE" sz="1400" dirty="0">
                <a:latin typeface="Consolas" panose="020B0609020204030204" pitchFamily="49" charset="0"/>
              </a:rPr>
              <a:t>(128,64)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self.fc3 = </a:t>
            </a:r>
            <a:r>
              <a:rPr lang="es-PE" sz="1400" dirty="0" err="1">
                <a:latin typeface="Consolas" panose="020B0609020204030204" pitchFamily="49" charset="0"/>
              </a:rPr>
              <a:t>nn.Linear</a:t>
            </a:r>
            <a:r>
              <a:rPr lang="es-PE" sz="1400" dirty="0">
                <a:latin typeface="Consolas" panose="020B0609020204030204" pitchFamily="49" charset="0"/>
              </a:rPr>
              <a:t>(64,10)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</a:t>
            </a:r>
            <a:r>
              <a:rPr lang="es-PE" sz="1400" dirty="0" err="1">
                <a:latin typeface="Consolas" panose="020B0609020204030204" pitchFamily="49" charset="0"/>
              </a:rPr>
              <a:t>def</a:t>
            </a:r>
            <a:r>
              <a:rPr lang="es-PE" sz="1400" dirty="0">
                <a:latin typeface="Consolas" panose="020B0609020204030204" pitchFamily="49" charset="0"/>
              </a:rPr>
              <a:t> forward(</a:t>
            </a:r>
            <a:r>
              <a:rPr lang="es-PE" sz="1400" dirty="0" err="1">
                <a:latin typeface="Consolas" panose="020B0609020204030204" pitchFamily="49" charset="0"/>
              </a:rPr>
              <a:t>self</a:t>
            </a:r>
            <a:r>
              <a:rPr lang="es-PE" sz="1400" dirty="0">
                <a:latin typeface="Consolas" panose="020B0609020204030204" pitchFamily="49" charset="0"/>
              </a:rPr>
              <a:t>, x):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x = </a:t>
            </a:r>
            <a:r>
              <a:rPr lang="es-PE" sz="1400" dirty="0" err="1">
                <a:latin typeface="Consolas" panose="020B0609020204030204" pitchFamily="49" charset="0"/>
              </a:rPr>
              <a:t>x.view</a:t>
            </a:r>
            <a:r>
              <a:rPr lang="es-PE" sz="1400" dirty="0">
                <a:latin typeface="Consolas" panose="020B0609020204030204" pitchFamily="49" charset="0"/>
              </a:rPr>
              <a:t>(</a:t>
            </a:r>
            <a:r>
              <a:rPr lang="es-PE" sz="1400" dirty="0" err="1">
                <a:latin typeface="Consolas" panose="020B0609020204030204" pitchFamily="49" charset="0"/>
              </a:rPr>
              <a:t>x.shape</a:t>
            </a:r>
            <a:r>
              <a:rPr lang="es-PE" sz="1400" dirty="0">
                <a:latin typeface="Consolas" panose="020B0609020204030204" pitchFamily="49" charset="0"/>
              </a:rPr>
              <a:t>[0], -1)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x = </a:t>
            </a:r>
            <a:r>
              <a:rPr lang="es-PE" sz="1400" dirty="0" err="1">
                <a:latin typeface="Consolas" panose="020B0609020204030204" pitchFamily="49" charset="0"/>
              </a:rPr>
              <a:t>F.relu</a:t>
            </a:r>
            <a:r>
              <a:rPr lang="es-PE" sz="1400" dirty="0">
                <a:latin typeface="Consolas" panose="020B0609020204030204" pitchFamily="49" charset="0"/>
              </a:rPr>
              <a:t>(self.</a:t>
            </a:r>
            <a:r>
              <a:rPr lang="es-PE" sz="1400" dirty="0">
                <a:solidFill>
                  <a:srgbClr val="FF0000"/>
                </a:solidFill>
                <a:latin typeface="Consolas" panose="020B0609020204030204" pitchFamily="49" charset="0"/>
              </a:rPr>
              <a:t>fc1</a:t>
            </a:r>
            <a:r>
              <a:rPr lang="es-PE" sz="1400" dirty="0">
                <a:latin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x = </a:t>
            </a:r>
            <a:r>
              <a:rPr lang="es-PE" sz="1400" dirty="0" err="1">
                <a:latin typeface="Consolas" panose="020B0609020204030204" pitchFamily="49" charset="0"/>
              </a:rPr>
              <a:t>F.relu</a:t>
            </a:r>
            <a:r>
              <a:rPr lang="es-PE" sz="1400" dirty="0">
                <a:latin typeface="Consolas" panose="020B0609020204030204" pitchFamily="49" charset="0"/>
              </a:rPr>
              <a:t>(self.</a:t>
            </a:r>
            <a:r>
              <a:rPr lang="es-PE" sz="1400" dirty="0">
                <a:solidFill>
                  <a:srgbClr val="FF0000"/>
                </a:solidFill>
                <a:latin typeface="Consolas" panose="020B0609020204030204" pitchFamily="49" charset="0"/>
              </a:rPr>
              <a:t>fc2</a:t>
            </a:r>
            <a:r>
              <a:rPr lang="es-PE" sz="1400" dirty="0">
                <a:latin typeface="Consolas" panose="020B0609020204030204" pitchFamily="49" charset="0"/>
              </a:rPr>
              <a:t>(x))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x = self.</a:t>
            </a:r>
            <a:r>
              <a:rPr lang="es-PE" sz="1400" dirty="0">
                <a:solidFill>
                  <a:srgbClr val="FF0000"/>
                </a:solidFill>
                <a:latin typeface="Consolas" panose="020B0609020204030204" pitchFamily="49" charset="0"/>
              </a:rPr>
              <a:t>fc3</a:t>
            </a:r>
            <a:r>
              <a:rPr lang="es-PE" sz="1400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x = </a:t>
            </a:r>
            <a:r>
              <a:rPr lang="es-PE" sz="1400" dirty="0" err="1">
                <a:latin typeface="Consolas" panose="020B0609020204030204" pitchFamily="49" charset="0"/>
              </a:rPr>
              <a:t>F.log_softmax</a:t>
            </a:r>
            <a:r>
              <a:rPr lang="es-PE" sz="1400" dirty="0">
                <a:latin typeface="Consolas" panose="020B0609020204030204" pitchFamily="49" charset="0"/>
              </a:rPr>
              <a:t>(x, </a:t>
            </a:r>
            <a:r>
              <a:rPr lang="es-PE" sz="1400" dirty="0" err="1">
                <a:latin typeface="Consolas" panose="020B0609020204030204" pitchFamily="49" charset="0"/>
              </a:rPr>
              <a:t>dim</a:t>
            </a:r>
            <a:r>
              <a:rPr lang="es-PE" sz="1400" dirty="0">
                <a:latin typeface="Consolas" panose="020B0609020204030204" pitchFamily="49" charset="0"/>
              </a:rPr>
              <a:t>=1)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    </a:t>
            </a:r>
            <a:r>
              <a:rPr lang="es-PE" sz="1400" dirty="0" err="1">
                <a:latin typeface="Consolas" panose="020B0609020204030204" pitchFamily="49" charset="0"/>
              </a:rPr>
              <a:t>return</a:t>
            </a:r>
            <a:r>
              <a:rPr lang="es-PE" sz="1400" dirty="0">
                <a:latin typeface="Consolas" panose="020B0609020204030204" pitchFamily="49" charset="0"/>
              </a:rPr>
              <a:t> x</a:t>
            </a:r>
          </a:p>
          <a:p>
            <a:pPr marL="0" indent="0">
              <a:buNone/>
            </a:pPr>
            <a:br>
              <a:rPr lang="es-PE" sz="1400" dirty="0">
                <a:latin typeface="Consolas" panose="020B0609020204030204" pitchFamily="49" charset="0"/>
              </a:rPr>
            </a:br>
            <a:r>
              <a:rPr lang="es-PE" sz="1400" dirty="0" err="1">
                <a:latin typeface="Consolas" panose="020B0609020204030204" pitchFamily="49" charset="0"/>
              </a:rPr>
              <a:t>model</a:t>
            </a:r>
            <a:r>
              <a:rPr lang="es-PE" sz="1400" dirty="0">
                <a:latin typeface="Consolas" panose="020B0609020204030204" pitchFamily="49" charset="0"/>
              </a:rPr>
              <a:t> = FMNIST()</a:t>
            </a:r>
          </a:p>
          <a:p>
            <a:pPr marL="0" indent="0">
              <a:buNone/>
            </a:pPr>
            <a:endParaRPr lang="es-PE" sz="14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F7EF32B-CB10-425D-A438-715C15BE2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r>
              <a:rPr lang="es-MX" dirty="0"/>
              <a:t> - </a:t>
            </a:r>
            <a:r>
              <a:rPr lang="en-AU" dirty="0"/>
              <a:t>FMNIST</a:t>
            </a:r>
            <a:r>
              <a:rPr lang="es-MX" dirty="0"/>
              <a:t> </a:t>
            </a:r>
            <a:endParaRPr lang="es-PE" dirty="0"/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AE1B911D-0619-4D59-A16C-9AB7FC5F8330}"/>
              </a:ext>
            </a:extLst>
          </p:cNvPr>
          <p:cNvSpPr txBox="1">
            <a:spLocks/>
          </p:cNvSpPr>
          <p:nvPr/>
        </p:nvSpPr>
        <p:spPr bwMode="auto">
          <a:xfrm>
            <a:off x="6682763" y="1661018"/>
            <a:ext cx="4651730" cy="46307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s-PE" sz="1400" dirty="0" err="1">
                <a:latin typeface="Consolas" panose="020B0609020204030204" pitchFamily="49" charset="0"/>
              </a:rPr>
              <a:t>class</a:t>
            </a:r>
            <a:r>
              <a:rPr lang="es-PE" sz="1400" dirty="0">
                <a:latin typeface="Consolas" panose="020B0609020204030204" pitchFamily="49" charset="0"/>
              </a:rPr>
              <a:t> FMNIST(</a:t>
            </a:r>
            <a:r>
              <a:rPr lang="es-PE" sz="1400" dirty="0" err="1">
                <a:latin typeface="Consolas" panose="020B0609020204030204" pitchFamily="49" charset="0"/>
              </a:rPr>
              <a:t>nn.Module</a:t>
            </a:r>
            <a:r>
              <a:rPr lang="es-PE" sz="1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</a:t>
            </a:r>
            <a:r>
              <a:rPr lang="es-PE" sz="1400" dirty="0" err="1">
                <a:latin typeface="Consolas" panose="020B0609020204030204" pitchFamily="49" charset="0"/>
              </a:rPr>
              <a:t>def</a:t>
            </a:r>
            <a:r>
              <a:rPr lang="es-PE" sz="1400" dirty="0">
                <a:latin typeface="Consolas" panose="020B0609020204030204" pitchFamily="49" charset="0"/>
              </a:rPr>
              <a:t> __</a:t>
            </a:r>
            <a:r>
              <a:rPr lang="es-PE" sz="1400" dirty="0" err="1">
                <a:latin typeface="Consolas" panose="020B0609020204030204" pitchFamily="49" charset="0"/>
              </a:rPr>
              <a:t>init</a:t>
            </a:r>
            <a:r>
              <a:rPr lang="es-PE" sz="1400" dirty="0">
                <a:latin typeface="Consolas" panose="020B0609020204030204" pitchFamily="49" charset="0"/>
              </a:rPr>
              <a:t>__(</a:t>
            </a:r>
            <a:r>
              <a:rPr lang="es-PE" sz="1400" dirty="0" err="1">
                <a:latin typeface="Consolas" panose="020B0609020204030204" pitchFamily="49" charset="0"/>
              </a:rPr>
              <a:t>self</a:t>
            </a:r>
            <a:r>
              <a:rPr lang="es-PE" sz="14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super().__</a:t>
            </a:r>
            <a:r>
              <a:rPr lang="es-PE" sz="1400" dirty="0" err="1">
                <a:latin typeface="Consolas" panose="020B0609020204030204" pitchFamily="49" charset="0"/>
              </a:rPr>
              <a:t>init</a:t>
            </a:r>
            <a:r>
              <a:rPr lang="es-PE" sz="1400" dirty="0">
                <a:latin typeface="Consolas" panose="020B0609020204030204" pitchFamily="49" charset="0"/>
              </a:rPr>
              <a:t>__()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self.fc1 = </a:t>
            </a:r>
            <a:r>
              <a:rPr lang="es-PE" sz="1400" dirty="0" err="1">
                <a:latin typeface="Consolas" panose="020B0609020204030204" pitchFamily="49" charset="0"/>
              </a:rPr>
              <a:t>nn.Linear</a:t>
            </a:r>
            <a:r>
              <a:rPr lang="es-PE" sz="1400" dirty="0">
                <a:latin typeface="Consolas" panose="020B0609020204030204" pitchFamily="49" charset="0"/>
              </a:rPr>
              <a:t>(784, 128)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self.fc2 = </a:t>
            </a:r>
            <a:r>
              <a:rPr lang="es-PE" sz="1400" dirty="0" err="1">
                <a:latin typeface="Consolas" panose="020B0609020204030204" pitchFamily="49" charset="0"/>
              </a:rPr>
              <a:t>nn.Linear</a:t>
            </a:r>
            <a:r>
              <a:rPr lang="es-PE" sz="1400" dirty="0">
                <a:latin typeface="Consolas" panose="020B0609020204030204" pitchFamily="49" charset="0"/>
              </a:rPr>
              <a:t>(128,64)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self.fc3 = </a:t>
            </a:r>
            <a:r>
              <a:rPr lang="es-PE" sz="1400" dirty="0" err="1">
                <a:latin typeface="Consolas" panose="020B0609020204030204" pitchFamily="49" charset="0"/>
              </a:rPr>
              <a:t>nn.Linear</a:t>
            </a:r>
            <a:r>
              <a:rPr lang="es-PE" sz="1400" dirty="0">
                <a:latin typeface="Consolas" panose="020B0609020204030204" pitchFamily="49" charset="0"/>
              </a:rPr>
              <a:t>(64,10)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</a:t>
            </a:r>
            <a:r>
              <a:rPr lang="es-PE" sz="1400" dirty="0" err="1">
                <a:latin typeface="Consolas" panose="020B0609020204030204" pitchFamily="49" charset="0"/>
              </a:rPr>
              <a:t>def</a:t>
            </a:r>
            <a:r>
              <a:rPr lang="es-PE" sz="1400" dirty="0">
                <a:latin typeface="Consolas" panose="020B0609020204030204" pitchFamily="49" charset="0"/>
              </a:rPr>
              <a:t> forward(</a:t>
            </a:r>
            <a:r>
              <a:rPr lang="es-PE" sz="1400" dirty="0" err="1">
                <a:latin typeface="Consolas" panose="020B0609020204030204" pitchFamily="49" charset="0"/>
              </a:rPr>
              <a:t>self</a:t>
            </a:r>
            <a:r>
              <a:rPr lang="es-PE" sz="1400" dirty="0">
                <a:latin typeface="Consolas" panose="020B0609020204030204" pitchFamily="49" charset="0"/>
              </a:rPr>
              <a:t>, x):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x = </a:t>
            </a:r>
            <a:r>
              <a:rPr lang="es-PE" sz="1400" dirty="0" err="1">
                <a:latin typeface="Consolas" panose="020B0609020204030204" pitchFamily="49" charset="0"/>
              </a:rPr>
              <a:t>x.view</a:t>
            </a:r>
            <a:r>
              <a:rPr lang="es-PE" sz="1400" dirty="0">
                <a:latin typeface="Consolas" panose="020B0609020204030204" pitchFamily="49" charset="0"/>
              </a:rPr>
              <a:t>(</a:t>
            </a:r>
            <a:r>
              <a:rPr lang="es-PE" sz="1400" dirty="0" err="1">
                <a:latin typeface="Consolas" panose="020B0609020204030204" pitchFamily="49" charset="0"/>
              </a:rPr>
              <a:t>x.shape</a:t>
            </a:r>
            <a:r>
              <a:rPr lang="es-PE" sz="1400" dirty="0">
                <a:latin typeface="Consolas" panose="020B0609020204030204" pitchFamily="49" charset="0"/>
              </a:rPr>
              <a:t>[0], -1)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x = </a:t>
            </a:r>
            <a:r>
              <a:rPr lang="es-PE" sz="1400" dirty="0" err="1">
                <a:latin typeface="Consolas" panose="020B0609020204030204" pitchFamily="49" charset="0"/>
              </a:rPr>
              <a:t>F.relu</a:t>
            </a:r>
            <a:r>
              <a:rPr lang="es-PE" sz="1400" dirty="0">
                <a:latin typeface="Consolas" panose="020B0609020204030204" pitchFamily="49" charset="0"/>
              </a:rPr>
              <a:t>(self.</a:t>
            </a:r>
            <a:r>
              <a:rPr lang="es-PE" sz="1400" dirty="0">
                <a:solidFill>
                  <a:srgbClr val="FF0000"/>
                </a:solidFill>
                <a:latin typeface="Consolas" panose="020B0609020204030204" pitchFamily="49" charset="0"/>
              </a:rPr>
              <a:t>fc1</a:t>
            </a:r>
            <a:r>
              <a:rPr lang="es-PE" sz="1400" dirty="0">
                <a:latin typeface="Consolas" panose="020B0609020204030204" pitchFamily="49" charset="0"/>
              </a:rPr>
              <a:t>(x))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x = </a:t>
            </a:r>
            <a:r>
              <a:rPr lang="es-PE" sz="1400" dirty="0" err="1">
                <a:latin typeface="Consolas" panose="020B0609020204030204" pitchFamily="49" charset="0"/>
              </a:rPr>
              <a:t>F.relu</a:t>
            </a:r>
            <a:r>
              <a:rPr lang="es-PE" sz="1400" dirty="0">
                <a:latin typeface="Consolas" panose="020B0609020204030204" pitchFamily="49" charset="0"/>
              </a:rPr>
              <a:t>(self.</a:t>
            </a:r>
            <a:r>
              <a:rPr lang="es-PE" sz="1400" dirty="0">
                <a:solidFill>
                  <a:srgbClr val="FF0000"/>
                </a:solidFill>
                <a:latin typeface="Consolas" panose="020B0609020204030204" pitchFamily="49" charset="0"/>
              </a:rPr>
              <a:t>fc2</a:t>
            </a:r>
            <a:r>
              <a:rPr lang="es-PE" sz="1400" dirty="0">
                <a:latin typeface="Consolas" panose="020B0609020204030204" pitchFamily="49" charset="0"/>
              </a:rPr>
              <a:t>(x))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x = self.</a:t>
            </a:r>
            <a:r>
              <a:rPr lang="es-PE" sz="1400" dirty="0">
                <a:solidFill>
                  <a:srgbClr val="FF0000"/>
                </a:solidFill>
                <a:latin typeface="Consolas" panose="020B0609020204030204" pitchFamily="49" charset="0"/>
              </a:rPr>
              <a:t>fc3</a:t>
            </a:r>
            <a:r>
              <a:rPr lang="es-PE" sz="1400" dirty="0">
                <a:latin typeface="Consolas" panose="020B0609020204030204" pitchFamily="49" charset="0"/>
              </a:rPr>
              <a:t>(x)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</a:t>
            </a:r>
          </a:p>
          <a:p>
            <a:pPr marL="0" indent="0">
              <a:buFontTx/>
              <a:buNone/>
            </a:pPr>
            <a:r>
              <a:rPr lang="es-PE" sz="1400" dirty="0">
                <a:latin typeface="Consolas" panose="020B0609020204030204" pitchFamily="49" charset="0"/>
              </a:rPr>
              <a:t>    </a:t>
            </a:r>
            <a:r>
              <a:rPr lang="es-PE" sz="1400" dirty="0" err="1">
                <a:latin typeface="Consolas" panose="020B0609020204030204" pitchFamily="49" charset="0"/>
              </a:rPr>
              <a:t>return</a:t>
            </a:r>
            <a:r>
              <a:rPr lang="es-PE" sz="1400" dirty="0">
                <a:latin typeface="Consolas" panose="020B0609020204030204" pitchFamily="49" charset="0"/>
              </a:rPr>
              <a:t> x</a:t>
            </a:r>
          </a:p>
          <a:p>
            <a:pPr marL="0" indent="0">
              <a:buFontTx/>
              <a:buNone/>
            </a:pPr>
            <a:br>
              <a:rPr lang="es-PE" sz="1400" dirty="0">
                <a:latin typeface="Consolas" panose="020B0609020204030204" pitchFamily="49" charset="0"/>
              </a:rPr>
            </a:br>
            <a:r>
              <a:rPr lang="es-PE" sz="1400" dirty="0" err="1">
                <a:latin typeface="Consolas" panose="020B0609020204030204" pitchFamily="49" charset="0"/>
              </a:rPr>
              <a:t>model</a:t>
            </a:r>
            <a:r>
              <a:rPr lang="es-PE" sz="1400" dirty="0">
                <a:latin typeface="Consolas" panose="020B0609020204030204" pitchFamily="49" charset="0"/>
              </a:rPr>
              <a:t> = FMNIST()</a:t>
            </a:r>
          </a:p>
          <a:p>
            <a:pPr marL="0" indent="0">
              <a:buFontTx/>
              <a:buNone/>
            </a:pPr>
            <a:endParaRPr lang="es-PE" sz="1400" dirty="0">
              <a:latin typeface="Consolas" panose="020B0609020204030204" pitchFamily="49" charset="0"/>
            </a:endParaRPr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DD990AA3-7568-4476-B530-8F4AC853D5BE}"/>
              </a:ext>
            </a:extLst>
          </p:cNvPr>
          <p:cNvSpPr txBox="1">
            <a:spLocks/>
          </p:cNvSpPr>
          <p:nvPr/>
        </p:nvSpPr>
        <p:spPr bwMode="auto">
          <a:xfrm>
            <a:off x="406400" y="1066802"/>
            <a:ext cx="1101940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buNone/>
            </a:pPr>
            <a:r>
              <a:rPr lang="es-MX" dirty="0"/>
              <a:t> </a:t>
            </a:r>
            <a:r>
              <a:rPr lang="es-MX" dirty="0" err="1"/>
              <a:t>NLLLoss</a:t>
            </a:r>
            <a:r>
              <a:rPr lang="es-MX" dirty="0"/>
              <a:t>: </a:t>
            </a:r>
            <a:r>
              <a:rPr lang="es-MX" sz="2000" dirty="0" err="1"/>
              <a:t>Negative</a:t>
            </a:r>
            <a:r>
              <a:rPr lang="es-MX" sz="2000" dirty="0"/>
              <a:t> Log </a:t>
            </a:r>
            <a:r>
              <a:rPr lang="es-MX" sz="2000" dirty="0" err="1"/>
              <a:t>Likelihood</a:t>
            </a:r>
            <a:r>
              <a:rPr lang="es-MX" sz="2000" dirty="0"/>
              <a:t> </a:t>
            </a:r>
            <a:r>
              <a:rPr lang="es-MX" sz="2000" dirty="0" err="1"/>
              <a:t>loss</a:t>
            </a:r>
            <a:r>
              <a:rPr lang="es-MX" dirty="0"/>
              <a:t>                  </a:t>
            </a:r>
            <a:r>
              <a:rPr lang="es-MX" dirty="0" err="1"/>
              <a:t>CrossEntropyLoss</a:t>
            </a:r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556D1B0-4445-4A3B-9F3B-9FDCCBE8FE31}"/>
              </a:ext>
            </a:extLst>
          </p:cNvPr>
          <p:cNvSpPr/>
          <p:nvPr/>
        </p:nvSpPr>
        <p:spPr>
          <a:xfrm>
            <a:off x="857508" y="4135772"/>
            <a:ext cx="3211154" cy="1216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E53154D-49BA-4E4E-8402-07E9EA9BFE77}"/>
              </a:ext>
            </a:extLst>
          </p:cNvPr>
          <p:cNvSpPr/>
          <p:nvPr/>
        </p:nvSpPr>
        <p:spPr>
          <a:xfrm>
            <a:off x="6875277" y="4135772"/>
            <a:ext cx="3107621" cy="1061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4590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931B622-F71F-48DA-8D91-0D778D230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Nuestro objetivo es tratar de determinar alguna forma de ajustar los </a:t>
            </a:r>
            <a:r>
              <a:rPr lang="es-MX" dirty="0" err="1"/>
              <a:t>weights</a:t>
            </a:r>
            <a:r>
              <a:rPr lang="es-MX" dirty="0"/>
              <a:t>/pesos para que la pérdida/</a:t>
            </a:r>
            <a:r>
              <a:rPr lang="es-MX" dirty="0" err="1"/>
              <a:t>loss</a:t>
            </a:r>
            <a:r>
              <a:rPr lang="es-MX" dirty="0"/>
              <a:t>/error sea minimice.</a:t>
            </a:r>
          </a:p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2913A71-73F4-4CDF-87C8-B8577D780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Loss</a:t>
            </a:r>
            <a:r>
              <a:rPr lang="es-MX" dirty="0"/>
              <a:t> - </a:t>
            </a:r>
            <a:r>
              <a:rPr lang="en-AU" dirty="0"/>
              <a:t>FMNIST</a:t>
            </a:r>
            <a:r>
              <a:rPr lang="es-MX" dirty="0"/>
              <a:t> 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9884A83-B3DE-402B-A72B-E3D10022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944" y="2454001"/>
            <a:ext cx="5192475" cy="397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8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D9F9117-337C-44EE-8ECB-F9B14762C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9791" y="1417740"/>
            <a:ext cx="6317409" cy="3456264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332BA1B-EE4B-4674-A3F7-A6B1009F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Autograd</a:t>
            </a:r>
            <a:endParaRPr lang="es-PE" dirty="0"/>
          </a:p>
        </p:txBody>
      </p:sp>
      <p:sp>
        <p:nvSpPr>
          <p:cNvPr id="6" name="Marcador de contenido 1">
            <a:extLst>
              <a:ext uri="{FF2B5EF4-FFF2-40B4-BE49-F238E27FC236}">
                <a16:creationId xmlns:a16="http://schemas.microsoft.com/office/drawing/2014/main" id="{0BCE3321-38CF-40EE-9862-96183AFA8FCA}"/>
              </a:ext>
            </a:extLst>
          </p:cNvPr>
          <p:cNvSpPr txBox="1">
            <a:spLocks/>
          </p:cNvSpPr>
          <p:nvPr/>
        </p:nvSpPr>
        <p:spPr bwMode="auto">
          <a:xfrm>
            <a:off x="406400" y="1066801"/>
            <a:ext cx="5163391" cy="505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dirty="0"/>
              <a:t>El objetivo es encontrar el punto mínimo de la función. </a:t>
            </a:r>
          </a:p>
          <a:p>
            <a:r>
              <a:rPr lang="es-MX" sz="1800" dirty="0"/>
              <a:t>La función de pérdida/</a:t>
            </a:r>
            <a:r>
              <a:rPr lang="es-MX" sz="1800" dirty="0" err="1"/>
              <a:t>loss</a:t>
            </a:r>
            <a:r>
              <a:rPr lang="es-MX" sz="1800" dirty="0"/>
              <a:t> es diferenciable, es gradiente de la pérdida con respecto a los pesos del modelo. </a:t>
            </a:r>
          </a:p>
          <a:p>
            <a:r>
              <a:rPr lang="es-MX" sz="1800" dirty="0"/>
              <a:t>El desafío es que cada coeficiente del modelo tiene su propia dimensión. En un modelo típico, hay miles o millones de coeficientes.</a:t>
            </a:r>
          </a:p>
          <a:p>
            <a:r>
              <a:rPr lang="es-MX" sz="1800" dirty="0"/>
              <a:t>Lo que significa que es un problema computacionalmente complejo. </a:t>
            </a:r>
          </a:p>
          <a:p>
            <a:r>
              <a:rPr lang="es-MX" sz="1800" dirty="0"/>
              <a:t>Aquí es donde el mágico </a:t>
            </a:r>
            <a:r>
              <a:rPr lang="es-MX" sz="1800" dirty="0" err="1"/>
              <a:t>Autograd</a:t>
            </a:r>
            <a:r>
              <a:rPr lang="es-MX" sz="1800" dirty="0"/>
              <a:t> resuelve el problema de una manera matemática eficiente.</a:t>
            </a:r>
          </a:p>
        </p:txBody>
      </p:sp>
    </p:spTree>
    <p:extLst>
      <p:ext uri="{BB962C8B-B14F-4D97-AF65-F5344CB8AC3E}">
        <p14:creationId xmlns:p14="http://schemas.microsoft.com/office/powerpoint/2010/main" val="3483252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FF25150-8004-43FD-B210-DA67100C4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Forward Pass</a:t>
            </a:r>
          </a:p>
          <a:p>
            <a:pPr lvl="2"/>
            <a:r>
              <a:rPr lang="es-MX" dirty="0"/>
              <a:t>se calcula pérdida/</a:t>
            </a:r>
            <a:r>
              <a:rPr lang="es-MX" dirty="0" err="1"/>
              <a:t>Loss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 err="1"/>
              <a:t>Backward</a:t>
            </a:r>
            <a:r>
              <a:rPr lang="es-MX" dirty="0"/>
              <a:t> Pass: </a:t>
            </a:r>
          </a:p>
          <a:p>
            <a:pPr lvl="2"/>
            <a:r>
              <a:rPr lang="es-MX" dirty="0"/>
              <a:t>Se calcula el gradiente de la pérdida/</a:t>
            </a:r>
            <a:r>
              <a:rPr lang="es-MX" dirty="0" err="1"/>
              <a:t>Loss</a:t>
            </a:r>
            <a:r>
              <a:rPr lang="es-MX" dirty="0"/>
              <a:t> con respecto a cada uno de los pesos/</a:t>
            </a:r>
            <a:r>
              <a:rPr lang="es-MX" dirty="0" err="1"/>
              <a:t>weights</a:t>
            </a:r>
            <a:r>
              <a:rPr lang="es-MX" dirty="0"/>
              <a:t>. 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E20485D-6E70-4B54-A0AF-01958C599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12A67E-6FE5-411D-8A62-94FC5081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0" y="2069940"/>
            <a:ext cx="5360348" cy="106754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D11766-ACB4-496F-8B47-86C366E3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177" y="4882395"/>
            <a:ext cx="5259898" cy="9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19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E41EB80-266D-44EE-A622-D64D21FF7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File: </a:t>
            </a:r>
            <a:r>
              <a:rPr lang="es-MX" sz="2000" dirty="0" err="1">
                <a:latin typeface="Consolas" panose="020B0609020204030204" pitchFamily="49" charset="0"/>
              </a:rPr>
              <a:t>Autograd.ipynb</a:t>
            </a: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después de </a:t>
            </a:r>
            <a:r>
              <a:rPr lang="es-MX" sz="2000" dirty="0" err="1">
                <a:latin typeface="Consolas" panose="020B0609020204030204" pitchFamily="49" charset="0"/>
              </a:rPr>
              <a:t>nn.Sequential</a:t>
            </a:r>
            <a:r>
              <a:rPr lang="es-MX" sz="2000" dirty="0">
                <a:latin typeface="Consolas" panose="020B0609020204030204" pitchFamily="49" charset="0"/>
              </a:rPr>
              <a:t>(…)</a:t>
            </a:r>
          </a:p>
          <a:p>
            <a:pPr marL="0" indent="0">
              <a:buNone/>
            </a:pP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[0]</a:t>
            </a:r>
            <a:r>
              <a:rPr lang="es-MX" sz="2000" dirty="0">
                <a:latin typeface="Consolas" panose="020B0609020204030204" pitchFamily="49" charset="0"/>
              </a:rPr>
              <a:t>		# muestra la primera capa de la rede neuronal</a:t>
            </a:r>
          </a:p>
          <a:p>
            <a:pPr marL="0" indent="0">
              <a:buNone/>
            </a:pP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[1]</a:t>
            </a:r>
            <a:r>
              <a:rPr lang="es-MX" sz="2000" dirty="0">
                <a:latin typeface="Consolas" panose="020B0609020204030204" pitchFamily="49" charset="0"/>
              </a:rPr>
              <a:t>		# la siguiente capa es </a:t>
            </a:r>
            <a:r>
              <a:rPr lang="es-MX" sz="2000" dirty="0" err="1">
                <a:latin typeface="Consolas" panose="020B0609020204030204" pitchFamily="49" charset="0"/>
              </a:rPr>
              <a:t>ReLu</a:t>
            </a:r>
            <a:r>
              <a:rPr lang="es-MX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cargamos las muestras</a:t>
            </a:r>
          </a:p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se define el criterio como </a:t>
            </a:r>
            <a:r>
              <a:rPr lang="es-MX" sz="2000" dirty="0" err="1">
                <a:latin typeface="Consolas" panose="020B0609020204030204" pitchFamily="49" charset="0"/>
              </a:rPr>
              <a:t>nn.NLLLoss</a:t>
            </a:r>
            <a:r>
              <a:rPr lang="es-MX" sz="2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(‘Pesos iniciales:’,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[0].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weight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s-MX" sz="2000" dirty="0">
                <a:latin typeface="Consolas" panose="020B0609020204030204" pitchFamily="49" charset="0"/>
              </a:rPr>
              <a:t>	# incluye valores aleatorios</a:t>
            </a:r>
          </a:p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no se ha </a:t>
            </a:r>
            <a:r>
              <a:rPr lang="es-MX" sz="2000" dirty="0" err="1">
                <a:latin typeface="Consolas" panose="020B0609020204030204" pitchFamily="49" charset="0"/>
              </a:rPr>
              <a:t>acualizado</a:t>
            </a:r>
            <a:r>
              <a:rPr lang="es-MX" sz="2000" dirty="0">
                <a:latin typeface="Consolas" panose="020B0609020204030204" pitchFamily="49" charset="0"/>
              </a:rPr>
              <a:t> los pesos/</a:t>
            </a:r>
            <a:r>
              <a:rPr lang="es-MX" sz="2000" dirty="0" err="1">
                <a:latin typeface="Consolas" panose="020B0609020204030204" pitchFamily="49" charset="0"/>
              </a:rPr>
              <a:t>weights</a:t>
            </a: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(‘gradientes de los pesos iniciales:’, 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[0].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weight.grad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  </a:t>
            </a:r>
            <a:r>
              <a:rPr lang="es-MX" sz="2000" dirty="0">
                <a:latin typeface="Consolas" panose="020B0609020204030204" pitchFamily="49" charset="0"/>
              </a:rPr>
              <a:t># </a:t>
            </a:r>
            <a:r>
              <a:rPr lang="es-MX" sz="2000" dirty="0" err="1">
                <a:latin typeface="Consolas" panose="020B0609020204030204" pitchFamily="49" charset="0"/>
              </a:rPr>
              <a:t>none</a:t>
            </a: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realicemos un </a:t>
            </a:r>
            <a:r>
              <a:rPr lang="es-MX" sz="2000" dirty="0" err="1">
                <a:latin typeface="Consolas" panose="020B0609020204030204" pitchFamily="49" charset="0"/>
              </a:rPr>
              <a:t>forawd</a:t>
            </a:r>
            <a:r>
              <a:rPr lang="es-MX" sz="2000" dirty="0">
                <a:latin typeface="Consolas" panose="020B0609020204030204" pitchFamily="49" charset="0"/>
              </a:rPr>
              <a:t> </a:t>
            </a:r>
            <a:r>
              <a:rPr lang="es-MX" sz="2000" dirty="0" err="1">
                <a:latin typeface="Consolas" panose="020B0609020204030204" pitchFamily="49" charset="0"/>
              </a:rPr>
              <a:t>pass</a:t>
            </a:r>
            <a:r>
              <a:rPr lang="es-MX" sz="2000" dirty="0">
                <a:latin typeface="Consolas" panose="020B0609020204030204" pitchFamily="49" charset="0"/>
              </a:rPr>
              <a:t>, calcular </a:t>
            </a:r>
            <a:r>
              <a:rPr lang="es-MX" sz="2000" dirty="0" err="1">
                <a:latin typeface="Consolas" panose="020B0609020204030204" pitchFamily="49" charset="0"/>
              </a:rPr>
              <a:t>loss</a:t>
            </a:r>
            <a:r>
              <a:rPr lang="es-MX" sz="2000" dirty="0">
                <a:latin typeface="Consolas" panose="020B0609020204030204" pitchFamily="49" charset="0"/>
              </a:rPr>
              <a:t>, </a:t>
            </a:r>
            <a:r>
              <a:rPr lang="es-MX" sz="2000" dirty="0" err="1">
                <a:latin typeface="Consolas" panose="020B0609020204030204" pitchFamily="49" charset="0"/>
              </a:rPr>
              <a:t>backward</a:t>
            </a:r>
            <a:r>
              <a:rPr lang="es-MX" sz="2000" dirty="0">
                <a:latin typeface="Consolas" panose="020B0609020204030204" pitchFamily="49" charset="0"/>
              </a:rPr>
              <a:t> </a:t>
            </a:r>
            <a:r>
              <a:rPr lang="es-MX" sz="2000" dirty="0" err="1">
                <a:latin typeface="Consolas" panose="020B0609020204030204" pitchFamily="49" charset="0"/>
              </a:rPr>
              <a:t>pass</a:t>
            </a:r>
            <a:r>
              <a:rPr lang="es-MX" sz="20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y mostrar </a:t>
            </a:r>
            <a:r>
              <a:rPr lang="es-MX" sz="2000" dirty="0" err="1">
                <a:latin typeface="Consolas" panose="020B0609020204030204" pitchFamily="49" charset="0"/>
              </a:rPr>
              <a:t>weight</a:t>
            </a:r>
            <a:r>
              <a:rPr lang="es-MX" sz="2000" dirty="0">
                <a:latin typeface="Consolas" panose="020B0609020204030204" pitchFamily="49" charset="0"/>
              </a:rPr>
              <a:t> y </a:t>
            </a:r>
            <a:r>
              <a:rPr lang="es-MX" sz="2000" dirty="0" err="1">
                <a:latin typeface="Consolas" panose="020B0609020204030204" pitchFamily="49" charset="0"/>
              </a:rPr>
              <a:t>grad</a:t>
            </a: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los </a:t>
            </a:r>
            <a:r>
              <a:rPr lang="es-MX" sz="2000" dirty="0" err="1">
                <a:latin typeface="Consolas" panose="020B0609020204030204" pitchFamily="49" charset="0"/>
              </a:rPr>
              <a:t>weight</a:t>
            </a:r>
            <a:r>
              <a:rPr lang="es-MX" sz="2000" dirty="0">
                <a:latin typeface="Consolas" panose="020B0609020204030204" pitchFamily="49" charset="0"/>
              </a:rPr>
              <a:t> son los mismos pero contienen gradientes [784,128]</a:t>
            </a:r>
          </a:p>
          <a:p>
            <a:pPr marL="0" indent="0">
              <a:buNone/>
            </a:pP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[1] </a:t>
            </a:r>
            <a:r>
              <a:rPr lang="es-MX" sz="2000" dirty="0">
                <a:latin typeface="Consolas" panose="020B0609020204030204" pitchFamily="49" charset="0"/>
              </a:rPr>
              <a:t>		# </a:t>
            </a:r>
            <a:r>
              <a:rPr lang="es-MX" sz="2000" dirty="0" err="1">
                <a:latin typeface="Consolas" panose="020B0609020204030204" pitchFamily="49" charset="0"/>
              </a:rPr>
              <a:t>Relu</a:t>
            </a:r>
            <a:r>
              <a:rPr lang="es-MX" sz="2000" dirty="0">
                <a:latin typeface="Consolas" panose="020B0609020204030204" pitchFamily="49" charset="0"/>
              </a:rPr>
              <a:t> </a:t>
            </a:r>
            <a:r>
              <a:rPr lang="es-MX" sz="2000" dirty="0" err="1">
                <a:latin typeface="Consolas" panose="020B0609020204030204" pitchFamily="49" charset="0"/>
              </a:rPr>
              <a:t>function</a:t>
            </a: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[1].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weight</a:t>
            </a:r>
            <a:r>
              <a:rPr lang="es-MX" sz="2000" dirty="0">
                <a:latin typeface="Consolas" panose="020B0609020204030204" pitchFamily="49" charset="0"/>
              </a:rPr>
              <a:t>	# no contiene pesos/</a:t>
            </a:r>
            <a:r>
              <a:rPr lang="es-MX" sz="2000" dirty="0" err="1">
                <a:latin typeface="Consolas" panose="020B0609020204030204" pitchFamily="49" charset="0"/>
              </a:rPr>
              <a:t>weigths</a:t>
            </a: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PE" sz="20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9B2B1F8-2AC7-47B9-B557-D1047EBB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61662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46B1398-6DF7-4292-B365-32E879FB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56345"/>
            <a:ext cx="11176000" cy="5511567"/>
          </a:xfrm>
        </p:spPr>
        <p:txBody>
          <a:bodyPr/>
          <a:lstStyle/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File: </a:t>
            </a:r>
            <a:r>
              <a:rPr lang="es-PE" sz="1400" dirty="0" err="1">
                <a:latin typeface="Consolas" panose="020B0609020204030204" pitchFamily="49" charset="0"/>
              </a:rPr>
              <a:t>Autograd_with_tensors.ipynb</a:t>
            </a:r>
            <a:endParaRPr lang="es-PE" sz="1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</a:t>
            </a:r>
            <a:r>
              <a:rPr lang="es-PE" sz="1400" dirty="0">
                <a:latin typeface="Consolas" panose="020B0609020204030204" pitchFamily="49" charset="0"/>
              </a:rPr>
              <a:t>					</a:t>
            </a:r>
          </a:p>
          <a:p>
            <a:pPr marL="0" indent="0">
              <a:buNone/>
            </a:pP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 = 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torch.randn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(4,3,requires_grad=True)</a:t>
            </a:r>
            <a:r>
              <a:rPr lang="es-PE" sz="1400" dirty="0">
                <a:latin typeface="Consolas" panose="020B0609020204030204" pitchFamily="49" charset="0"/>
              </a:rPr>
              <a:t>	# tensor requiere gradiente</a:t>
            </a:r>
          </a:p>
          <a:p>
            <a:pPr marL="0" indent="0">
              <a:buNone/>
            </a:pP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w.requires_grad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_(False)</a:t>
            </a:r>
            <a:r>
              <a:rPr lang="es-PE" sz="1400" dirty="0">
                <a:latin typeface="Consolas" panose="020B0609020204030204" pitchFamily="49" charset="0"/>
              </a:rPr>
              <a:t>			# tensor requiere gradiente Falso</a:t>
            </a:r>
          </a:p>
          <a:p>
            <a:pPr marL="0" indent="0">
              <a:buNone/>
            </a:pP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w.requires_grad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_(True)</a:t>
            </a:r>
            <a:r>
              <a:rPr lang="es-PE" sz="1400" dirty="0">
                <a:latin typeface="Consolas" panose="020B0609020204030204" pitchFamily="49" charset="0"/>
              </a:rPr>
              <a:t>			# tensor requiere gradiente True</a:t>
            </a:r>
          </a:p>
          <a:p>
            <a:pPr marL="0" indent="0">
              <a:buNone/>
            </a:pP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y = 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torch.exp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(w)</a:t>
            </a:r>
            <a:r>
              <a:rPr lang="es-PE" sz="1400" dirty="0">
                <a:latin typeface="Consolas" panose="020B0609020204030204" pitchFamily="49" charset="0"/>
              </a:rPr>
              <a:t>				# y es exponencial de w</a:t>
            </a:r>
          </a:p>
          <a:p>
            <a:pPr marL="0" indent="0">
              <a:buNone/>
            </a:pP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y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y.grad_fn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s-PE" sz="1400" dirty="0">
                <a:latin typeface="Consolas" panose="020B0609020204030204" pitchFamily="49" charset="0"/>
              </a:rPr>
              <a:t>				# El modulo </a:t>
            </a:r>
            <a:r>
              <a:rPr lang="es-PE" sz="1400" dirty="0" err="1">
                <a:latin typeface="Consolas" panose="020B0609020204030204" pitchFamily="49" charset="0"/>
              </a:rPr>
              <a:t>Autograd</a:t>
            </a:r>
            <a:r>
              <a:rPr lang="es-PE" sz="1400" dirty="0">
                <a:latin typeface="Consolas" panose="020B0609020204030204" pitchFamily="49" charset="0"/>
              </a:rPr>
              <a:t> hace un seguimiento con respecto a w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outp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y.mean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outp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s-PE" sz="1400" dirty="0">
                <a:latin typeface="Consolas" panose="020B0609020204030204" pitchFamily="49" charset="0"/>
              </a:rPr>
              <a:t>				# incluye un gradiente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w.grad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 </a:t>
            </a:r>
            <a:r>
              <a:rPr lang="es-PE" sz="1400" dirty="0">
                <a:latin typeface="Consolas" panose="020B0609020204030204" pitchFamily="49" charset="0"/>
              </a:rPr>
              <a:t>				# el gradiente no tiene valores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outp.backward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s-PE" sz="1400" dirty="0">
                <a:latin typeface="Consolas" panose="020B0609020204030204" pitchFamily="49" charset="0"/>
              </a:rPr>
              <a:t>				# </a:t>
            </a:r>
            <a:r>
              <a:rPr lang="es-PE" sz="1400" dirty="0" err="1">
                <a:latin typeface="Consolas" panose="020B0609020204030204" pitchFamily="49" charset="0"/>
              </a:rPr>
              <a:t>backward</a:t>
            </a:r>
            <a:r>
              <a:rPr lang="es-PE" sz="1400" dirty="0">
                <a:latin typeface="Consolas" panose="020B0609020204030204" pitchFamily="49" charset="0"/>
              </a:rPr>
              <a:t> </a:t>
            </a:r>
            <a:r>
              <a:rPr lang="es-PE" sz="1400" dirty="0" err="1">
                <a:latin typeface="Consolas" panose="020B0609020204030204" pitchFamily="49" charset="0"/>
              </a:rPr>
              <a:t>pass</a:t>
            </a:r>
            <a:r>
              <a:rPr lang="es-PE" sz="1400" dirty="0">
                <a:latin typeface="Consolas" panose="020B0609020204030204" pitchFamily="49" charset="0"/>
              </a:rPr>
              <a:t>, gradientes calculados con respecto a w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w.grad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  <a:r>
              <a:rPr lang="es-PE" sz="1400" dirty="0">
                <a:latin typeface="Consolas" panose="020B0609020204030204" pitchFamily="49" charset="0"/>
              </a:rPr>
              <a:t>				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w.detach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())</a:t>
            </a:r>
            <a:r>
              <a:rPr lang="es-PE" sz="1400" dirty="0">
                <a:latin typeface="Consolas" panose="020B0609020204030204" pitchFamily="49" charset="0"/>
              </a:rPr>
              <a:t>				# parar el seguimiento</a:t>
            </a:r>
          </a:p>
          <a:p>
            <a:pPr marL="0" indent="0">
              <a:buNone/>
            </a:pPr>
            <a:r>
              <a:rPr lang="es-PE" sz="1400" dirty="0">
                <a:latin typeface="Consolas" panose="020B0609020204030204" pitchFamily="49" charset="0"/>
              </a:rPr>
              <a:t># Se previene el seguimiento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outp.requires_grad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torch.no_grad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outp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(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w+y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).mean()</a:t>
            </a:r>
          </a:p>
          <a:p>
            <a:pPr marL="0" indent="0">
              <a:buNone/>
            </a:pP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outp.requires_grad</a:t>
            </a:r>
            <a:r>
              <a:rPr lang="es-PE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   </a:t>
            </a:r>
            <a:r>
              <a:rPr lang="es-PE" sz="1400" dirty="0">
                <a:latin typeface="Consolas" panose="020B0609020204030204" pitchFamily="49" charset="0"/>
              </a:rPr>
              <a:t>	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93846BD-087E-4FFE-B415-F55C87982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56978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ED8D2F4-5C48-41FA-AF73-7EA08356D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función de pérdida/</a:t>
            </a:r>
            <a:r>
              <a:rPr lang="es-MX" dirty="0" err="1"/>
              <a:t>Loss</a:t>
            </a:r>
            <a:r>
              <a:rPr lang="es-MX" dirty="0"/>
              <a:t> determina la cantidad que se minimizará durante el entrenamiento.</a:t>
            </a:r>
          </a:p>
          <a:p>
            <a:r>
              <a:rPr lang="es-MX" dirty="0"/>
              <a:t>El optimizador determina cómo se actualizará la red en función de la pérdida/</a:t>
            </a:r>
            <a:r>
              <a:rPr lang="es-MX" dirty="0" err="1"/>
              <a:t>Loss</a:t>
            </a:r>
            <a:r>
              <a:rPr lang="es-MX" dirty="0"/>
              <a:t>; Se implementa una variante del descenso de gradiente estocástico (SGD).</a:t>
            </a:r>
          </a:p>
          <a:p>
            <a:r>
              <a:rPr lang="es-MX" dirty="0" err="1"/>
              <a:t>Pytorch</a:t>
            </a:r>
            <a:r>
              <a:rPr lang="es-MX" dirty="0"/>
              <a:t> facilita el trabajo con el paquete </a:t>
            </a:r>
            <a:r>
              <a:rPr lang="es-MX" dirty="0" err="1"/>
              <a:t>torch.optimize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804EBEB-6B3D-4959-9A6B-F814FF25E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Optimizer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87522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6D4C5CA8-C937-4866-8025-A5AF0E352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 err="1"/>
              <a:t>What</a:t>
            </a:r>
            <a:r>
              <a:rPr lang="es-MX" b="1" dirty="0"/>
              <a:t> </a:t>
            </a:r>
            <a:r>
              <a:rPr lang="es-MX" b="1" dirty="0" err="1"/>
              <a:t>is</a:t>
            </a:r>
            <a:r>
              <a:rPr lang="es-MX" b="1" dirty="0"/>
              <a:t> </a:t>
            </a:r>
            <a:r>
              <a:rPr lang="es-MX" b="1" dirty="0" err="1"/>
              <a:t>Pythorch</a:t>
            </a:r>
            <a:r>
              <a:rPr lang="es-MX" b="1" dirty="0"/>
              <a:t>?</a:t>
            </a:r>
            <a:endParaRPr lang="es-PE" b="1" dirty="0"/>
          </a:p>
          <a:p>
            <a:r>
              <a:rPr lang="en-AU" dirty="0"/>
              <a:t>An machine learning framework in Python</a:t>
            </a:r>
            <a:endParaRPr lang="es-PE" dirty="0"/>
          </a:p>
          <a:p>
            <a:r>
              <a:rPr lang="en-AU" dirty="0"/>
              <a:t>Two main features:</a:t>
            </a:r>
            <a:endParaRPr lang="es-PE" dirty="0"/>
          </a:p>
          <a:p>
            <a:pPr lvl="1"/>
            <a:r>
              <a:rPr lang="en-AU" dirty="0"/>
              <a:t>N-dimensional Tensor computation (like NumPy) on GPUs</a:t>
            </a:r>
            <a:endParaRPr lang="es-PE" dirty="0"/>
          </a:p>
          <a:p>
            <a:pPr lvl="1"/>
            <a:r>
              <a:rPr lang="en-AU" dirty="0"/>
              <a:t>Automatic differentiation for training deep neural networks</a:t>
            </a:r>
            <a:endParaRPr lang="es-PE" dirty="0"/>
          </a:p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23EBA9-EA78-4A24-8B4D-F189B792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Pythorch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9B1B4E-B037-453E-99E5-0577DE7DD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549" y="4397360"/>
            <a:ext cx="66294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30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46EE06FB-6074-4DF4-965D-72ED7B5AE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dirty="0"/>
              <a:t>Cargar datos y categoría (</a:t>
            </a:r>
            <a:r>
              <a:rPr lang="es-PE" dirty="0" err="1"/>
              <a:t>batch</a:t>
            </a:r>
            <a:r>
              <a:rPr lang="es-PE" dirty="0"/>
              <a:t>)</a:t>
            </a:r>
          </a:p>
          <a:p>
            <a:r>
              <a:rPr lang="es-PE" dirty="0"/>
              <a:t>Forward </a:t>
            </a:r>
            <a:r>
              <a:rPr lang="es-PE" dirty="0" err="1"/>
              <a:t>pass</a:t>
            </a:r>
            <a:endParaRPr lang="es-PE" dirty="0"/>
          </a:p>
          <a:p>
            <a:r>
              <a:rPr lang="es-PE" dirty="0"/>
              <a:t>Calcular el </a:t>
            </a:r>
            <a:r>
              <a:rPr lang="es-PE" dirty="0" err="1"/>
              <a:t>loss</a:t>
            </a:r>
            <a:r>
              <a:rPr lang="es-PE" dirty="0"/>
              <a:t> de un </a:t>
            </a:r>
            <a:r>
              <a:rPr lang="es-PE" dirty="0" err="1"/>
              <a:t>batch</a:t>
            </a:r>
            <a:endParaRPr lang="es-PE" dirty="0"/>
          </a:p>
          <a:p>
            <a:r>
              <a:rPr lang="es-PE" dirty="0" err="1"/>
              <a:t>Backward</a:t>
            </a:r>
            <a:r>
              <a:rPr lang="es-PE" dirty="0"/>
              <a:t> </a:t>
            </a:r>
            <a:r>
              <a:rPr lang="es-PE" dirty="0" err="1"/>
              <a:t>pass</a:t>
            </a:r>
            <a:endParaRPr lang="es-PE" dirty="0"/>
          </a:p>
          <a:p>
            <a:r>
              <a:rPr lang="es-PE" dirty="0"/>
              <a:t>Actualizar los </a:t>
            </a:r>
            <a:r>
              <a:rPr lang="es-PE" dirty="0" err="1"/>
              <a:t>weights</a:t>
            </a:r>
            <a:r>
              <a:rPr lang="es-PE" dirty="0"/>
              <a:t>/pesos</a:t>
            </a:r>
          </a:p>
          <a:p>
            <a:endParaRPr lang="es-PE" dirty="0"/>
          </a:p>
          <a:p>
            <a:pPr marL="0" indent="0">
              <a:buNone/>
            </a:pPr>
            <a:r>
              <a:rPr lang="es-PE" dirty="0"/>
              <a:t>w = w - </a:t>
            </a:r>
            <a:r>
              <a:rPr lang="es-PE" dirty="0" err="1"/>
              <a:t>learning_rate</a:t>
            </a:r>
            <a:r>
              <a:rPr lang="es-PE" dirty="0"/>
              <a:t> x [gradiente de </a:t>
            </a:r>
            <a:r>
              <a:rPr lang="es-PE" dirty="0" err="1"/>
              <a:t>Loss</a:t>
            </a:r>
            <a:r>
              <a:rPr lang="es-PE" dirty="0"/>
              <a:t> con respecto al </a:t>
            </a:r>
            <a:r>
              <a:rPr lang="es-PE" dirty="0" err="1"/>
              <a:t>weights</a:t>
            </a:r>
            <a:r>
              <a:rPr lang="es-PE" dirty="0"/>
              <a:t>] 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A611CBA-AC17-475C-8716-B59719F2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Consolas" panose="020B0609020204030204" pitchFamily="49" charset="0"/>
              </a:rPr>
              <a:t>Training </a:t>
            </a:r>
            <a:r>
              <a:rPr lang="es-MX" b="1" dirty="0" err="1">
                <a:latin typeface="Consolas" panose="020B0609020204030204" pitchFamily="49" charset="0"/>
              </a:rPr>
              <a:t>Steps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5226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2EA80DE0-F176-40FE-B921-6DDA1B04A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s-PE" dirty="0"/>
          </a:p>
          <a:p>
            <a:pPr marL="0" indent="0" algn="ctr">
              <a:buNone/>
            </a:pPr>
            <a:r>
              <a:rPr lang="es-PE" dirty="0"/>
              <a:t>Poner a cero los gradientes para cada época/</a:t>
            </a:r>
            <a:r>
              <a:rPr lang="es-PE" dirty="0" err="1"/>
              <a:t>epoch</a:t>
            </a:r>
            <a:endParaRPr lang="es-PE" dirty="0"/>
          </a:p>
          <a:p>
            <a:pPr marL="0" indent="0" algn="ctr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PE" dirty="0" err="1"/>
              <a:t>optimizer.zero_grad</a:t>
            </a:r>
            <a:r>
              <a:rPr lang="es-PE" dirty="0"/>
              <a:t>()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40F9EE6-EB7F-4297-8BE1-FCDA70F2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Optimizer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882127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0031AB9-4534-4DF2-A845-34AFEC22B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File: </a:t>
            </a:r>
            <a:r>
              <a:rPr lang="es-MX" sz="1800" dirty="0" err="1">
                <a:latin typeface="Consolas" panose="020B0609020204030204" pitchFamily="49" charset="0"/>
              </a:rPr>
              <a:t>Using_Optimizers.ipynb</a:t>
            </a:r>
            <a:endParaRPr lang="es-MX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# ejecuta todas las líneas hasta  </a:t>
            </a:r>
            <a:r>
              <a:rPr lang="es-MX" sz="1800" dirty="0" err="1">
                <a:latin typeface="Consolas" panose="020B0609020204030204" pitchFamily="49" charset="0"/>
              </a:rPr>
              <a:t>from</a:t>
            </a:r>
            <a:r>
              <a:rPr lang="es-MX" sz="1800" dirty="0">
                <a:latin typeface="Consolas" panose="020B0609020204030204" pitchFamily="49" charset="0"/>
              </a:rPr>
              <a:t> </a:t>
            </a:r>
            <a:r>
              <a:rPr lang="es-MX" sz="1800" dirty="0" err="1">
                <a:latin typeface="Consolas" panose="020B0609020204030204" pitchFamily="49" charset="0"/>
              </a:rPr>
              <a:t>torch</a:t>
            </a:r>
            <a:r>
              <a:rPr lang="es-MX" sz="1800" dirty="0">
                <a:latin typeface="Consolas" panose="020B0609020204030204" pitchFamily="49" charset="0"/>
              </a:rPr>
              <a:t> </a:t>
            </a:r>
            <a:r>
              <a:rPr lang="es-MX" sz="1800" dirty="0" err="1">
                <a:latin typeface="Consolas" panose="020B0609020204030204" pitchFamily="49" charset="0"/>
              </a:rPr>
              <a:t>import</a:t>
            </a:r>
            <a:r>
              <a:rPr lang="es-MX" sz="1800" dirty="0">
                <a:latin typeface="Consolas" panose="020B0609020204030204" pitchFamily="49" charset="0"/>
              </a:rPr>
              <a:t> </a:t>
            </a:r>
            <a:r>
              <a:rPr lang="es-MX" sz="1800" dirty="0" err="1">
                <a:latin typeface="Consolas" panose="020B0609020204030204" pitchFamily="49" charset="0"/>
              </a:rPr>
              <a:t>optim</a:t>
            </a:r>
            <a:endParaRPr lang="es-MX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# </a:t>
            </a:r>
            <a:r>
              <a:rPr lang="es-MX" sz="1800" dirty="0" err="1">
                <a:latin typeface="Consolas" panose="020B0609020204030204" pitchFamily="49" charset="0"/>
              </a:rPr>
              <a:t>lr</a:t>
            </a:r>
            <a:r>
              <a:rPr lang="es-MX" sz="1800" dirty="0">
                <a:latin typeface="Consolas" panose="020B0609020204030204" pitchFamily="49" charset="0"/>
              </a:rPr>
              <a:t>=0.01 es el </a:t>
            </a:r>
            <a:r>
              <a:rPr lang="es-PE" sz="1800" dirty="0" err="1">
                <a:latin typeface="Consolas" panose="020B0609020204030204" pitchFamily="49" charset="0"/>
              </a:rPr>
              <a:t>learning_rate</a:t>
            </a:r>
            <a:endParaRPr lang="es-P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#</a:t>
            </a:r>
            <a:r>
              <a:rPr lang="es-PE" sz="1800" dirty="0">
                <a:latin typeface="Consolas" panose="020B0609020204030204" pitchFamily="49" charset="0"/>
              </a:rPr>
              <a:t> ejecutar siguiente bloque, se calculara los pesos y gradientes</a:t>
            </a: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#</a:t>
            </a:r>
            <a:r>
              <a:rPr lang="es-PE" sz="1800" dirty="0">
                <a:latin typeface="Consolas" panose="020B0609020204030204" pitchFamily="49" charset="0"/>
              </a:rPr>
              <a:t> actualizar los pesos/</a:t>
            </a:r>
            <a:r>
              <a:rPr lang="es-PE" sz="1800" dirty="0" err="1">
                <a:latin typeface="Consolas" panose="020B0609020204030204" pitchFamily="49" charset="0"/>
              </a:rPr>
              <a:t>weight</a:t>
            </a:r>
            <a:endParaRPr lang="es-PE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</a:t>
            </a:r>
            <a:r>
              <a:rPr lang="es-PE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ptimizer.step</a:t>
            </a:r>
            <a:r>
              <a:rPr lang="es-PE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#</a:t>
            </a:r>
            <a:r>
              <a:rPr lang="es-PE" sz="1800" dirty="0">
                <a:latin typeface="Consolas" panose="020B0609020204030204" pitchFamily="49" charset="0"/>
              </a:rPr>
              <a:t> imprimir </a:t>
            </a:r>
            <a:r>
              <a:rPr lang="es-PE" sz="1800" dirty="0" err="1">
                <a:latin typeface="Consolas" panose="020B0609020204030204" pitchFamily="49" charset="0"/>
              </a:rPr>
              <a:t>weight</a:t>
            </a:r>
            <a:r>
              <a:rPr lang="es-PE" sz="1800" dirty="0">
                <a:latin typeface="Consolas" panose="020B0609020204030204" pitchFamily="49" charset="0"/>
              </a:rPr>
              <a:t> y gradientes, los pesos se </a:t>
            </a:r>
            <a:r>
              <a:rPr lang="es-PE" sz="1800" dirty="0" err="1">
                <a:latin typeface="Consolas" panose="020B0609020204030204" pitchFamily="49" charset="0"/>
              </a:rPr>
              <a:t>an</a:t>
            </a:r>
            <a:r>
              <a:rPr lang="es-PE" sz="1800" dirty="0">
                <a:latin typeface="Consolas" panose="020B0609020204030204" pitchFamily="49" charset="0"/>
              </a:rPr>
              <a:t> actualizado</a:t>
            </a:r>
          </a:p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#</a:t>
            </a:r>
            <a:r>
              <a:rPr lang="es-PE" sz="1800" dirty="0">
                <a:latin typeface="Consolas" panose="020B0609020204030204" pitchFamily="49" charset="0"/>
              </a:rPr>
              <a:t> Poner a cero los gradientes</a:t>
            </a:r>
          </a:p>
          <a:p>
            <a:pPr marL="0" indent="0">
              <a:buNone/>
            </a:pPr>
            <a:r>
              <a:rPr lang="es-MX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optimizer.zero_grad</a:t>
            </a:r>
            <a:r>
              <a:rPr lang="es-MX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MX" sz="1800" dirty="0"/>
              <a:t>#</a:t>
            </a:r>
            <a:r>
              <a:rPr lang="es-PE" sz="1800" dirty="0"/>
              <a:t> imprimir </a:t>
            </a:r>
            <a:r>
              <a:rPr lang="es-PE" sz="1800" dirty="0" err="1"/>
              <a:t>weight</a:t>
            </a:r>
            <a:r>
              <a:rPr lang="es-PE" sz="1800" dirty="0"/>
              <a:t> y gradientes, los gradientes están 0</a:t>
            </a:r>
          </a:p>
          <a:p>
            <a:pPr marL="0" indent="0">
              <a:buNone/>
            </a:pPr>
            <a:endParaRPr lang="es-MX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PE" dirty="0"/>
          </a:p>
          <a:p>
            <a:pPr marL="0" indent="0">
              <a:buNone/>
            </a:pP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2C8E2FE-9B1D-4041-8FC3-89014632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CodeLab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774821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0031AB9-4534-4DF2-A845-34AFEC22B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6801"/>
            <a:ext cx="11176000" cy="5325610"/>
          </a:xfrm>
        </p:spPr>
        <p:txBody>
          <a:bodyPr/>
          <a:lstStyle/>
          <a:p>
            <a:pPr marL="0" indent="0">
              <a:buNone/>
            </a:pPr>
            <a:r>
              <a:rPr lang="es-MX" sz="1800" dirty="0">
                <a:latin typeface="Consolas" panose="020B0609020204030204" pitchFamily="49" charset="0"/>
              </a:rPr>
              <a:t># </a:t>
            </a:r>
            <a:r>
              <a:rPr lang="es-MX" sz="1200" dirty="0">
                <a:latin typeface="Consolas" panose="020B0609020204030204" pitchFamily="49" charset="0"/>
              </a:rPr>
              <a:t>imprimir </a:t>
            </a:r>
            <a:r>
              <a:rPr lang="es-MX" sz="1200" dirty="0" err="1">
                <a:latin typeface="Consolas" panose="020B0609020204030204" pitchFamily="49" charset="0"/>
              </a:rPr>
              <a:t>Loss</a:t>
            </a:r>
            <a:r>
              <a:rPr lang="es-MX" sz="1200" dirty="0">
                <a:latin typeface="Consolas" panose="020B0609020204030204" pitchFamily="49" charset="0"/>
              </a:rPr>
              <a:t> de cada </a:t>
            </a:r>
            <a:r>
              <a:rPr lang="es-MX" sz="1200" dirty="0" err="1">
                <a:latin typeface="Consolas" panose="020B0609020204030204" pitchFamily="49" charset="0"/>
              </a:rPr>
              <a:t>batch</a:t>
            </a:r>
            <a:endParaRPr lang="es-MX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model.FMNIST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  <a:b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criterion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nn.NLLLoss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optimizer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optim.SGD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model.parameters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(),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lr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=0.01)</a:t>
            </a:r>
          </a:p>
          <a:p>
            <a:pPr marL="0" indent="0">
              <a:buNone/>
            </a:pPr>
            <a:b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num_epochs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1</a:t>
            </a:r>
          </a:p>
          <a:p>
            <a:pPr marL="0" indent="0">
              <a:buNone/>
            </a:pPr>
            <a:b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i in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range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num_epochs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cum_loss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0</a:t>
            </a:r>
          </a:p>
          <a:p>
            <a:pPr marL="0" indent="0">
              <a:buNone/>
            </a:pPr>
            <a:r>
              <a:rPr lang="es-MX" sz="1200" dirty="0">
                <a:latin typeface="Consolas" panose="020B0609020204030204" pitchFamily="49" charset="0"/>
              </a:rPr>
              <a:t>    </a:t>
            </a:r>
            <a:r>
              <a:rPr lang="es-MX" sz="1200" dirty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atch_num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 = 0</a:t>
            </a:r>
          </a:p>
          <a:p>
            <a:pPr marL="0" indent="0">
              <a:buNone/>
            </a:pPr>
            <a:br>
              <a:rPr lang="es-PE" sz="1200" dirty="0">
                <a:latin typeface="Consolas" panose="020B0609020204030204" pitchFamily="49" charset="0"/>
              </a:rPr>
            </a:br>
            <a:r>
              <a:rPr lang="es-PE" sz="1200" dirty="0">
                <a:latin typeface="Consolas" panose="020B0609020204030204" pitchFamily="49" charset="0"/>
              </a:rPr>
              <a:t>    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s-MX" sz="1200" dirty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atch_num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 , (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images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labels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)  in 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enumerate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(trainloader,1):</a:t>
            </a:r>
          </a:p>
          <a:p>
            <a:pPr marL="0" indent="0">
              <a:buNone/>
            </a:pP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optimizer.zero_grad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output =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loss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criterion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(output,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labels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loss.backward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optimizer.step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  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cum_loss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+=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loss.item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MX" sz="1200" dirty="0">
                <a:latin typeface="Consolas" panose="020B0609020204030204" pitchFamily="49" charset="0"/>
              </a:rPr>
              <a:t>        </a:t>
            </a:r>
            <a:r>
              <a:rPr lang="es-MX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print</a:t>
            </a:r>
            <a:r>
              <a:rPr lang="es-MX" sz="1200" dirty="0">
                <a:solidFill>
                  <a:srgbClr val="FF0000"/>
                </a:solidFill>
                <a:latin typeface="Consolas" panose="020B0609020204030204" pitchFamily="49" charset="0"/>
              </a:rPr>
              <a:t>(f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“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Batch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: {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batch_num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}, 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Loss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: {</a:t>
            </a:r>
            <a:r>
              <a:rPr lang="es-PE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loss.item</a:t>
            </a:r>
            <a:r>
              <a:rPr lang="es-PE" sz="1200" dirty="0">
                <a:solidFill>
                  <a:srgbClr val="FF0000"/>
                </a:solidFill>
                <a:latin typeface="Consolas" panose="020B0609020204030204" pitchFamily="49" charset="0"/>
              </a:rPr>
              <a:t>()}"</a:t>
            </a:r>
            <a:r>
              <a:rPr lang="es-MX" sz="1200" dirty="0">
                <a:solidFill>
                  <a:srgbClr val="FF0000"/>
                </a:solidFill>
                <a:latin typeface="Consolas" panose="020B0609020204030204" pitchFamily="49" charset="0"/>
              </a:rPr>
              <a:t>)	</a:t>
            </a:r>
            <a:endParaRPr lang="es-PE" sz="12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 </a:t>
            </a:r>
          </a:p>
          <a:p>
            <a:pPr marL="0" indent="0">
              <a:buNone/>
            </a:pPr>
            <a:r>
              <a:rPr lang="es-PE" sz="1200" dirty="0">
                <a:latin typeface="Consolas" panose="020B0609020204030204" pitchFamily="49" charset="0"/>
              </a:rPr>
              <a:t>   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f"Training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loss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 {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cum_loss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len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trainloader</a:t>
            </a:r>
            <a:r>
              <a:rPr lang="es-PE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)}")</a:t>
            </a:r>
          </a:p>
          <a:p>
            <a:pPr marL="0" indent="0">
              <a:buNone/>
            </a:pPr>
            <a:endParaRPr lang="es-MX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PE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2C8E2FE-9B1D-4041-8FC3-890146327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CodeLab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84766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F2DF32-631F-48C5-951C-24C053DAE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00" y="1225219"/>
            <a:ext cx="9014437" cy="3825267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A236052E-E65C-41D9-B8E7-E092785B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Python </a:t>
            </a:r>
            <a:r>
              <a:rPr lang="es-MX" dirty="0" err="1"/>
              <a:t>Debuger</a:t>
            </a:r>
            <a:endParaRPr lang="es-PE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83685D-AF65-44A3-9A80-8DCCD99E1B7D}"/>
              </a:ext>
            </a:extLst>
          </p:cNvPr>
          <p:cNvSpPr/>
          <p:nvPr/>
        </p:nvSpPr>
        <p:spPr>
          <a:xfrm>
            <a:off x="657137" y="5171116"/>
            <a:ext cx="8545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es-PE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</a:t>
            </a:r>
            <a:r>
              <a:rPr lang="es-PE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IPython.core.debugger</a:t>
            </a:r>
            <a:r>
              <a:rPr lang="es-PE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s-PE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set_trace</a:t>
            </a:r>
            <a:endParaRPr lang="es-PE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endParaRPr lang="es-PE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s-PE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set_trace</a:t>
            </a:r>
            <a:r>
              <a:rPr lang="es-PE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79074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CDEFF65-5953-496C-8B96-40E1D1A71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b="1" dirty="0"/>
              <a:t>CPU</a:t>
            </a:r>
            <a:r>
              <a:rPr lang="es-PE" dirty="0"/>
              <a:t>: computación de propósito general</a:t>
            </a:r>
          </a:p>
          <a:p>
            <a:r>
              <a:rPr lang="es-PE" b="1" dirty="0"/>
              <a:t>GPU</a:t>
            </a:r>
            <a:r>
              <a:rPr lang="es-PE" dirty="0"/>
              <a:t>: cálculos computacionales intensivos</a:t>
            </a:r>
          </a:p>
          <a:p>
            <a:endParaRPr lang="es-MX" dirty="0"/>
          </a:p>
          <a:p>
            <a:r>
              <a:rPr lang="es-MX" b="1" dirty="0"/>
              <a:t>C</a:t>
            </a:r>
            <a:r>
              <a:rPr lang="es-PE" b="1" dirty="0"/>
              <a:t>UDA </a:t>
            </a:r>
            <a:r>
              <a:rPr lang="es-MX" dirty="0"/>
              <a:t>es una plataforma de computación paralela y una interfaz de programación de aplicaciones patentadas que permiten que el software utilice </a:t>
            </a:r>
            <a:r>
              <a:rPr lang="es-MX" dirty="0" err="1"/>
              <a:t>GPUs</a:t>
            </a:r>
            <a:r>
              <a:rPr lang="es-MX" dirty="0"/>
              <a:t> para un procesamiento acelerado.</a:t>
            </a:r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FF98C09-6478-4BA5-BB76-3266BA45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CPU vs GPU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155602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C815311-D035-4536-951B-C082776BF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En la parte superior del notebook, especifique el dispositivo CUDA</a:t>
            </a:r>
          </a:p>
          <a:p>
            <a:pPr marL="857250" lvl="2" indent="0">
              <a:buNone/>
            </a:pP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device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torch.device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'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torch.cuda.is_available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'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cpu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')</a:t>
            </a:r>
          </a:p>
          <a:p>
            <a:pPr marL="857250" lvl="2" indent="0">
              <a:buNone/>
            </a:pP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device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s-MX" dirty="0"/>
              <a:t>Transfiera la red neuronal a la GPU</a:t>
            </a:r>
          </a:p>
          <a:p>
            <a:pPr marL="857250" lvl="2" indent="0">
              <a:buNone/>
            </a:pP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model.to(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device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857250" lvl="2" indent="0">
              <a:buNone/>
            </a:pP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model.to(‘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cpu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’)</a:t>
            </a:r>
          </a:p>
          <a:p>
            <a:r>
              <a:rPr lang="es-MX" dirty="0"/>
              <a:t>Envíe todas las entradas y salidas a la GPU</a:t>
            </a:r>
          </a:p>
          <a:p>
            <a:pPr marL="857250" lvl="2" indent="0">
              <a:buNone/>
            </a:pPr>
            <a:r>
              <a:rPr lang="fr-F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images = images.to(</a:t>
            </a:r>
            <a:r>
              <a:rPr lang="fr-F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device</a:t>
            </a:r>
            <a:r>
              <a:rPr lang="fr-F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857250" lvl="2" indent="0">
              <a:buNone/>
            </a:pPr>
            <a:r>
              <a:rPr lang="fr-F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labels = labels.to(</a:t>
            </a:r>
            <a:r>
              <a:rPr lang="fr-FR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device</a:t>
            </a:r>
            <a:r>
              <a:rPr lang="fr-F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  <a:endParaRPr lang="es-PE" sz="20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20640A-5BBC-46B2-B3CD-4408BB40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Moverse de CPU a GPU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135694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A7673FD-8E30-4B90-BFBC-07ABBA2A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File: </a:t>
            </a:r>
            <a:r>
              <a:rPr lang="es-MX" sz="2000" dirty="0" err="1">
                <a:latin typeface="Consolas" panose="020B0609020204030204" pitchFamily="49" charset="0"/>
              </a:rPr>
              <a:t>CPU_to_GPU.ipynb</a:t>
            </a: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device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torch.device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cuda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'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torch.cude.is_available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'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cpu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print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device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</a:t>
            </a:r>
            <a:r>
              <a:rPr lang="es-MX" sz="2000" dirty="0" err="1">
                <a:latin typeface="Consolas" panose="020B0609020204030204" pitchFamily="49" charset="0"/>
              </a:rPr>
              <a:t>despues</a:t>
            </a:r>
            <a:r>
              <a:rPr lang="es-MX" sz="2000" dirty="0">
                <a:latin typeface="Consolas" panose="020B0609020204030204" pitchFamily="49" charset="0"/>
              </a:rPr>
              <a:t> de crear una instancia del modelo</a:t>
            </a:r>
          </a:p>
          <a:p>
            <a:pPr marL="0" indent="0">
              <a:buNone/>
            </a:pP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model.to(</a:t>
            </a:r>
            <a:r>
              <a:rPr lang="es-MX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device</a:t>
            </a:r>
            <a:r>
              <a:rPr lang="es-MX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    </a:t>
            </a:r>
            <a:r>
              <a:rPr lang="es-MX" sz="2000" dirty="0">
                <a:latin typeface="Consolas" panose="020B0609020204030204" pitchFamily="49" charset="0"/>
              </a:rPr>
              <a:t># se </a:t>
            </a:r>
            <a:r>
              <a:rPr lang="es-MX" sz="2000" dirty="0" err="1">
                <a:latin typeface="Consolas" panose="020B0609020204030204" pitchFamily="49" charset="0"/>
              </a:rPr>
              <a:t>envia</a:t>
            </a:r>
            <a:r>
              <a:rPr lang="es-MX" sz="2000" dirty="0">
                <a:latin typeface="Consolas" panose="020B0609020204030204" pitchFamily="49" charset="0"/>
              </a:rPr>
              <a:t> modelo al dispositivo – GPU</a:t>
            </a:r>
          </a:p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en </a:t>
            </a:r>
            <a:r>
              <a:rPr lang="es-MX" sz="2000" dirty="0" err="1">
                <a:latin typeface="Consolas" panose="020B0609020204030204" pitchFamily="49" charset="0"/>
              </a:rPr>
              <a:t>for</a:t>
            </a:r>
            <a:r>
              <a:rPr lang="es-MX" sz="2000" dirty="0">
                <a:latin typeface="Consolas" panose="020B0609020204030204" pitchFamily="49" charset="0"/>
              </a:rPr>
              <a:t> </a:t>
            </a:r>
            <a:r>
              <a:rPr lang="es-MX" sz="2000" dirty="0" err="1">
                <a:latin typeface="Consolas" panose="020B0609020204030204" pitchFamily="49" charset="0"/>
              </a:rPr>
              <a:t>loop</a:t>
            </a:r>
            <a:r>
              <a:rPr lang="es-MX" sz="20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images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labels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in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trainloader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s-MX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</a:t>
            </a:r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images = images.to(</a:t>
            </a:r>
            <a:r>
              <a:rPr lang="fr-FR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device</a:t>
            </a:r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labels = labels.to(</a:t>
            </a:r>
            <a:r>
              <a:rPr lang="fr-FR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device</a:t>
            </a:r>
            <a:r>
              <a:rPr lang="fr-F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endParaRPr lang="es-PE" sz="20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optimizer.zero_grad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output =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images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loss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criterion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(output,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labels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loss.backward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optimizer.step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s-PE" sz="2000" dirty="0"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BCC181-88A0-47ED-8208-6E98BE2D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4904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CA7673FD-8E30-4B90-BFBC-07ABBA2A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# ejecutar el </a:t>
            </a:r>
            <a:r>
              <a:rPr lang="es-MX" sz="2000" dirty="0" err="1">
                <a:latin typeface="Consolas" panose="020B0609020204030204" pitchFamily="49" charset="0"/>
              </a:rPr>
              <a:t>testing</a:t>
            </a:r>
            <a:r>
              <a:rPr lang="es-MX" sz="2000" dirty="0">
                <a:latin typeface="Consolas" panose="020B0609020204030204" pitchFamily="49" charset="0"/>
              </a:rPr>
              <a:t> en CPU</a:t>
            </a:r>
          </a:p>
          <a:p>
            <a:pPr marL="0" indent="0">
              <a:buNone/>
            </a:pPr>
            <a:endParaRPr lang="es-MX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import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matplotlib.pyplot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as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plt</a:t>
            </a:r>
            <a:endParaRPr lang="es-PE" sz="20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PE" sz="20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images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labels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testloader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endParaRPr lang="es-PE" sz="20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test_image_id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52</a:t>
            </a:r>
          </a:p>
          <a:p>
            <a:pPr marL="0" indent="0">
              <a:buNone/>
            </a:pP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images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test_image_id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].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view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(1, 784) </a:t>
            </a:r>
          </a:p>
          <a:p>
            <a:pPr marL="0" indent="0">
              <a:buNone/>
            </a:pPr>
            <a:endParaRPr lang="es-MX" sz="2000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MX" sz="2000" dirty="0">
                <a:solidFill>
                  <a:srgbClr val="FF0000"/>
                </a:solidFill>
                <a:latin typeface="Consolas" panose="020B0609020204030204" pitchFamily="49" charset="0"/>
              </a:rPr>
              <a:t>m</a:t>
            </a:r>
            <a:r>
              <a:rPr lang="es-PE" sz="2000" dirty="0">
                <a:solidFill>
                  <a:srgbClr val="FF0000"/>
                </a:solidFill>
                <a:latin typeface="Consolas" panose="020B0609020204030204" pitchFamily="49" charset="0"/>
              </a:rPr>
              <a:t>odel.to(‘</a:t>
            </a:r>
            <a:r>
              <a:rPr lang="es-PE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cpu</a:t>
            </a:r>
            <a:r>
              <a:rPr lang="es-PE" sz="2000" dirty="0">
                <a:solidFill>
                  <a:srgbClr val="FF0000"/>
                </a:solidFill>
                <a:latin typeface="Consolas" panose="020B0609020204030204" pitchFamily="49" charset="0"/>
              </a:rPr>
              <a:t>')</a:t>
            </a:r>
          </a:p>
          <a:p>
            <a:pPr marL="0" indent="0">
              <a:buNone/>
            </a:pP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with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torch.no_grad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logps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model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s-PE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img</a:t>
            </a: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s-PE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       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0BCC181-88A0-47ED-8208-6E98BE2D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68303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837DE88-24C5-4A55-AD85-94CA7CEB7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sz="2000" dirty="0">
                <a:latin typeface="Consolas" panose="020B0609020204030204" pitchFamily="49" charset="0"/>
              </a:rPr>
              <a:t>File: </a:t>
            </a:r>
            <a:r>
              <a:rPr lang="es-MX" sz="2000" dirty="0" err="1">
                <a:latin typeface="Consolas" panose="020B0609020204030204" pitchFamily="49" charset="0"/>
              </a:rPr>
              <a:t>Validation.ipynb</a:t>
            </a:r>
            <a:endParaRPr lang="es-MX" sz="2000" dirty="0">
              <a:latin typeface="Consolas" panose="020B0609020204030204" pitchFamily="49" charset="0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8FBB8F5-0358-4805-8610-522A771A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err="1"/>
              <a:t>Validation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401340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585D4308-51CD-4230-9BB9-0D660F978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Training Neural Networks</a:t>
            </a:r>
            <a:endParaRPr lang="es-PE" b="1" dirty="0"/>
          </a:p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DF05320-B9E9-49CD-A536-EE09D795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Pythorch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881570-980F-4464-BD83-A5F5590F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25" y="2073172"/>
            <a:ext cx="73723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568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8E4442E-2CB2-456A-9309-CE752AC0B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sz="28700" dirty="0"/>
              <a:t>?</a:t>
            </a:r>
            <a:endParaRPr lang="es-PE" sz="2870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C6251F2-30D8-433C-A641-351E0A407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Preguntas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0881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BF320A7-F0F9-40E5-A72A-3907EC5B8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Training &amp; Testing Neural Networks</a:t>
            </a:r>
            <a:endParaRPr lang="es-PE" b="1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146030E-BA4C-42F5-B7A7-86B31DF8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Pythorch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2AA7D9-B582-486B-9885-EE95D909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2305443"/>
            <a:ext cx="80486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51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C005851-2D77-4195-A8D8-6E2EA4F17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 err="1"/>
              <a:t>Tensors</a:t>
            </a:r>
            <a:endParaRPr lang="es-MX" b="1" dirty="0"/>
          </a:p>
          <a:p>
            <a:r>
              <a:rPr lang="en-AU" dirty="0"/>
              <a:t>High-dimensional matrices (arrays)</a:t>
            </a:r>
            <a:endParaRPr lang="es-PE" dirty="0"/>
          </a:p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34D214-DF03-4E62-AF6B-9DCCDB49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Pythorch</a:t>
            </a:r>
            <a:endParaRPr lang="es-PE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B87DE9B-7798-4B71-B5A7-6AAAE862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237720"/>
            <a:ext cx="10315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0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3C005851-2D77-4195-A8D8-6E2EA4F17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 dirty="0" err="1"/>
              <a:t>Tensors</a:t>
            </a:r>
            <a:endParaRPr lang="es-MX" b="1" dirty="0"/>
          </a:p>
          <a:p>
            <a:r>
              <a:rPr lang="en-AU" dirty="0"/>
              <a:t>High-dimensional matrices (arrays)</a:t>
            </a:r>
            <a:endParaRPr lang="es-PE" dirty="0"/>
          </a:p>
          <a:p>
            <a:endParaRPr lang="es-PE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F34D214-DF03-4E62-AF6B-9DCCDB49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Pythorch</a:t>
            </a:r>
            <a:endParaRPr lang="es-P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5B9161-9562-4841-8BCA-2056FDB40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58" y="2440611"/>
            <a:ext cx="8844283" cy="37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7630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</Template>
  <TotalTime>1908</TotalTime>
  <Words>3459</Words>
  <Application>Microsoft Office PowerPoint</Application>
  <PresentationFormat>Panorámica</PresentationFormat>
  <Paragraphs>430</Paragraphs>
  <Slides>60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4" baseType="lpstr">
      <vt:lpstr>Arial</vt:lpstr>
      <vt:lpstr>Calibri</vt:lpstr>
      <vt:lpstr>Consolas</vt:lpstr>
      <vt:lpstr>Beamer</vt:lpstr>
      <vt:lpstr>Large Language Model desde cero  Revisión de redes neuronales.</vt:lpstr>
      <vt:lpstr>Expositores</vt:lpstr>
      <vt:lpstr>Contenido</vt:lpstr>
      <vt:lpstr>Contenido </vt:lpstr>
      <vt:lpstr>Pythorch</vt:lpstr>
      <vt:lpstr>Pythorch</vt:lpstr>
      <vt:lpstr>Pythorch</vt:lpstr>
      <vt:lpstr>Pythorch</vt:lpstr>
      <vt:lpstr>Pythorch</vt:lpstr>
      <vt:lpstr>Pythorch</vt:lpstr>
      <vt:lpstr>Pythorch</vt:lpstr>
      <vt:lpstr>Pythorch</vt:lpstr>
      <vt:lpstr>Pythorch</vt:lpstr>
      <vt:lpstr>Work Enviroment</vt:lpstr>
      <vt:lpstr>FMNIST Data Set</vt:lpstr>
      <vt:lpstr>FMNIST Data Set</vt:lpstr>
      <vt:lpstr>FMNIST Data Set</vt:lpstr>
      <vt:lpstr>NN - FMNIST</vt:lpstr>
      <vt:lpstr>NN - FMNIST</vt:lpstr>
      <vt:lpstr>NN - weights and biases</vt:lpstr>
      <vt:lpstr>NN - weights and biases</vt:lpstr>
      <vt:lpstr>NN - FMNIST</vt:lpstr>
      <vt:lpstr>NN - FMNIST</vt:lpstr>
      <vt:lpstr>NN – FMNIST - Parameters</vt:lpstr>
      <vt:lpstr>NN – FMNIST - layers</vt:lpstr>
      <vt:lpstr>NN – FMNIST – Activation Function</vt:lpstr>
      <vt:lpstr>NN – FMNIST – Softmax</vt:lpstr>
      <vt:lpstr>NN – FMNIST</vt:lpstr>
      <vt:lpstr>NN – nn.Linear()</vt:lpstr>
      <vt:lpstr>NN – forward()</vt:lpstr>
      <vt:lpstr>NN – forward()</vt:lpstr>
      <vt:lpstr>Tensors</vt:lpstr>
      <vt:lpstr>Training the Network</vt:lpstr>
      <vt:lpstr>Training the Network</vt:lpstr>
      <vt:lpstr>Loss</vt:lpstr>
      <vt:lpstr>Loss</vt:lpstr>
      <vt:lpstr>Loss</vt:lpstr>
      <vt:lpstr>Loss</vt:lpstr>
      <vt:lpstr>Loss - FMNIST </vt:lpstr>
      <vt:lpstr>Loss - FMNIST </vt:lpstr>
      <vt:lpstr>Loss - FMNIST </vt:lpstr>
      <vt:lpstr>Loss - FMNIST </vt:lpstr>
      <vt:lpstr>Loss - FMNIST </vt:lpstr>
      <vt:lpstr>Loss - FMNIST </vt:lpstr>
      <vt:lpstr>Autograd</vt:lpstr>
      <vt:lpstr>Presentación de PowerPoint</vt:lpstr>
      <vt:lpstr>Google Colab</vt:lpstr>
      <vt:lpstr>Google Colab</vt:lpstr>
      <vt:lpstr>Optimizer</vt:lpstr>
      <vt:lpstr>Training Steps</vt:lpstr>
      <vt:lpstr>Optimizer</vt:lpstr>
      <vt:lpstr>Google CodeLab</vt:lpstr>
      <vt:lpstr>Google CodeLab</vt:lpstr>
      <vt:lpstr>Python Debuger</vt:lpstr>
      <vt:lpstr>CPU vs GPU</vt:lpstr>
      <vt:lpstr>Moverse de CPU a GPU</vt:lpstr>
      <vt:lpstr>Google Colab</vt:lpstr>
      <vt:lpstr>Google Colab</vt:lpstr>
      <vt:lpstr>Validation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Language Model desde cero</dc:title>
  <dc:creator>Julio Santisteban Pablo</dc:creator>
  <cp:lastModifiedBy>Julio Santisteban Pablo</cp:lastModifiedBy>
  <cp:revision>85</cp:revision>
  <dcterms:created xsi:type="dcterms:W3CDTF">2024-07-10T19:59:48Z</dcterms:created>
  <dcterms:modified xsi:type="dcterms:W3CDTF">2024-08-22T23:47:00Z</dcterms:modified>
</cp:coreProperties>
</file>